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6" r:id="rId3"/>
    <p:sldId id="259" r:id="rId4"/>
    <p:sldId id="291" r:id="rId5"/>
    <p:sldId id="279" r:id="rId6"/>
    <p:sldId id="314" r:id="rId7"/>
    <p:sldId id="295" r:id="rId8"/>
    <p:sldId id="296" r:id="rId9"/>
    <p:sldId id="297" r:id="rId10"/>
    <p:sldId id="298" r:id="rId11"/>
    <p:sldId id="299" r:id="rId12"/>
    <p:sldId id="300" r:id="rId13"/>
    <p:sldId id="302" r:id="rId14"/>
    <p:sldId id="304" r:id="rId15"/>
    <p:sldId id="305" r:id="rId16"/>
    <p:sldId id="301" r:id="rId17"/>
    <p:sldId id="324" r:id="rId18"/>
    <p:sldId id="325" r:id="rId19"/>
    <p:sldId id="309" r:id="rId20"/>
    <p:sldId id="310" r:id="rId21"/>
    <p:sldId id="308" r:id="rId22"/>
    <p:sldId id="311" r:id="rId23"/>
    <p:sldId id="326" r:id="rId24"/>
    <p:sldId id="313" r:id="rId25"/>
    <p:sldId id="315" r:id="rId26"/>
    <p:sldId id="316" r:id="rId27"/>
    <p:sldId id="317" r:id="rId28"/>
    <p:sldId id="318" r:id="rId29"/>
    <p:sldId id="319" r:id="rId30"/>
    <p:sldId id="320" r:id="rId31"/>
    <p:sldId id="321" r:id="rId32"/>
    <p:sldId id="323" r:id="rId33"/>
    <p:sldId id="267"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a:srgbClr val="B2B2B2"/>
    <a:srgbClr val="154AB3"/>
    <a:srgbClr val="1B5AAD"/>
    <a:srgbClr val="18519C"/>
    <a:srgbClr val="2373DD"/>
    <a:srgbClr val="1D366E"/>
    <a:srgbClr val="1D7214"/>
    <a:srgbClr val="497DB9"/>
    <a:srgbClr val="377A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234" autoAdjust="0"/>
    <p:restoredTop sz="94660"/>
  </p:normalViewPr>
  <p:slideViewPr>
    <p:cSldViewPr>
      <p:cViewPr varScale="1">
        <p:scale>
          <a:sx n="69" d="100"/>
          <a:sy n="69" d="100"/>
        </p:scale>
        <p:origin x="-118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solidFill>
                  <a:srgbClr val="FFC000"/>
                </a:solidFill>
                <a:latin typeface="Times New Roman" pitchFamily="18" charset="0"/>
                <a:cs typeface="Times New Roman" pitchFamily="18" charset="0"/>
              </a:defRPr>
            </a:pPr>
            <a:r>
              <a:rPr lang="en-US" sz="2400" dirty="0">
                <a:solidFill>
                  <a:srgbClr val="FFC000"/>
                </a:solidFill>
                <a:latin typeface="Times New Roman" pitchFamily="18" charset="0"/>
                <a:cs typeface="Times New Roman" pitchFamily="18" charset="0"/>
              </a:rPr>
              <a:t>TUYỂN SINH</a:t>
            </a:r>
          </a:p>
        </c:rich>
      </c:tx>
      <c:layout/>
      <c:overlay val="0"/>
    </c:title>
    <c:autoTitleDeleted val="0"/>
    <c:view3D>
      <c:rotX val="20"/>
      <c:rotY val="20"/>
      <c:rAngAx val="0"/>
      <c:perspective val="30"/>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TUYỂN SINH</c:v>
                </c:pt>
              </c:strCache>
            </c:strRef>
          </c:tx>
          <c:spPr>
            <a:solidFill>
              <a:srgbClr val="FFC000"/>
            </a:solidFill>
          </c:spPr>
          <c:invertIfNegative val="0"/>
          <c:dLbls>
            <c:dLbl>
              <c:idx val="0"/>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2.354 </a:t>
                    </a:r>
                    <a:endParaRPr lang="en-US"/>
                  </a:p>
                </c:rich>
              </c:tx>
              <c:showLegendKey val="0"/>
              <c:showVal val="1"/>
              <c:showCatName val="0"/>
              <c:showSerName val="0"/>
              <c:showPercent val="0"/>
              <c:showBubbleSize val="0"/>
            </c:dLbl>
            <c:dLbl>
              <c:idx val="1"/>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2.711 </a:t>
                    </a:r>
                    <a:endParaRPr lang="en-US"/>
                  </a:p>
                </c:rich>
              </c:tx>
              <c:showLegendKey val="0"/>
              <c:showVal val="1"/>
              <c:showCatName val="0"/>
              <c:showSerName val="0"/>
              <c:showPercent val="0"/>
              <c:showBubbleSize val="0"/>
            </c:dLbl>
            <c:dLbl>
              <c:idx val="2"/>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1.570 </a:t>
                    </a:r>
                    <a:endParaRPr lang="en-US"/>
                  </a:p>
                </c:rich>
              </c:tx>
              <c:showLegendKey val="0"/>
              <c:showVal val="1"/>
              <c:showCatName val="0"/>
              <c:showSerName val="0"/>
              <c:showPercent val="0"/>
              <c:showBubbleSize val="0"/>
            </c:dLbl>
            <c:dLbl>
              <c:idx val="3"/>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1.820 </a:t>
                    </a:r>
                    <a:endParaRPr lang="en-US"/>
                  </a:p>
                </c:rich>
              </c:tx>
              <c:showLegendKey val="0"/>
              <c:showVal val="1"/>
              <c:showCatName val="0"/>
              <c:showSerName val="0"/>
              <c:showPercent val="0"/>
              <c:showBubbleSize val="0"/>
            </c:dLbl>
            <c:dLbl>
              <c:idx val="4"/>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1.312 </a:t>
                    </a:r>
                    <a:endParaRPr lang="en-US"/>
                  </a:p>
                </c:rich>
              </c:tx>
              <c:showLegendKey val="0"/>
              <c:showVal val="1"/>
              <c:showCatName val="0"/>
              <c:showSerName val="0"/>
              <c:showPercent val="0"/>
              <c:showBubbleSize val="0"/>
            </c:dLbl>
            <c:txPr>
              <a:bodyPr/>
              <a:lstStyle/>
              <a:p>
                <a:pPr>
                  <a:defRPr b="1">
                    <a:latin typeface="Times New Roman" pitchFamily="18" charset="0"/>
                    <a:cs typeface="Times New Roman" pitchFamily="18" charset="0"/>
                  </a:defRPr>
                </a:pPr>
                <a:endParaRPr lang="en-US"/>
              </a:p>
            </c:txPr>
            <c:showLegendKey val="0"/>
            <c:showVal val="1"/>
            <c:showCatName val="0"/>
            <c:showSerName val="0"/>
            <c:showPercent val="0"/>
            <c:showBubbleSize val="0"/>
            <c:showLeaderLines val="0"/>
          </c:dLbls>
          <c:cat>
            <c:strRef>
              <c:f>Sheet1!$A$2:$A$6</c:f>
              <c:strCache>
                <c:ptCount val="5"/>
                <c:pt idx="0">
                  <c:v>Năm 2010</c:v>
                </c:pt>
                <c:pt idx="1">
                  <c:v>Năm 2011</c:v>
                </c:pt>
                <c:pt idx="2">
                  <c:v>Năm 2012</c:v>
                </c:pt>
                <c:pt idx="3">
                  <c:v>Năm 2013</c:v>
                </c:pt>
                <c:pt idx="4">
                  <c:v>Năm 2014</c:v>
                </c:pt>
              </c:strCache>
            </c:strRef>
          </c:cat>
          <c:val>
            <c:numRef>
              <c:f>Sheet1!$B$2:$B$6</c:f>
              <c:numCache>
                <c:formatCode>_(* #,##0_);_(* \(#,##0\);_(* "-"_);_(@_)</c:formatCode>
                <c:ptCount val="5"/>
                <c:pt idx="0">
                  <c:v>2354</c:v>
                </c:pt>
                <c:pt idx="1">
                  <c:v>2711</c:v>
                </c:pt>
                <c:pt idx="2">
                  <c:v>1570</c:v>
                </c:pt>
                <c:pt idx="3">
                  <c:v>1820</c:v>
                </c:pt>
                <c:pt idx="4">
                  <c:v>1312</c:v>
                </c:pt>
              </c:numCache>
            </c:numRef>
          </c:val>
        </c:ser>
        <c:dLbls>
          <c:showLegendKey val="0"/>
          <c:showVal val="0"/>
          <c:showCatName val="0"/>
          <c:showSerName val="0"/>
          <c:showPercent val="0"/>
          <c:showBubbleSize val="0"/>
        </c:dLbls>
        <c:gapWidth val="100"/>
        <c:shape val="cylinder"/>
        <c:axId val="34252288"/>
        <c:axId val="34253824"/>
        <c:axId val="0"/>
      </c:bar3DChart>
      <c:catAx>
        <c:axId val="34252288"/>
        <c:scaling>
          <c:orientation val="minMax"/>
        </c:scaling>
        <c:delete val="0"/>
        <c:axPos val="b"/>
        <c:majorTickMark val="out"/>
        <c:minorTickMark val="none"/>
        <c:tickLblPos val="nextTo"/>
        <c:txPr>
          <a:bodyPr/>
          <a:lstStyle/>
          <a:p>
            <a:pPr>
              <a:defRPr b="1">
                <a:latin typeface="Times New Roman" pitchFamily="18" charset="0"/>
                <a:cs typeface="Times New Roman" pitchFamily="18" charset="0"/>
              </a:defRPr>
            </a:pPr>
            <a:endParaRPr lang="en-US"/>
          </a:p>
        </c:txPr>
        <c:crossAx val="34253824"/>
        <c:crosses val="autoZero"/>
        <c:auto val="1"/>
        <c:lblAlgn val="ctr"/>
        <c:lblOffset val="100"/>
        <c:noMultiLvlLbl val="0"/>
      </c:catAx>
      <c:valAx>
        <c:axId val="34253824"/>
        <c:scaling>
          <c:orientation val="minMax"/>
        </c:scaling>
        <c:delete val="0"/>
        <c:axPos val="l"/>
        <c:majorGridlines/>
        <c:numFmt formatCode="General" sourceLinked="0"/>
        <c:majorTickMark val="out"/>
        <c:minorTickMark val="none"/>
        <c:tickLblPos val="nextTo"/>
        <c:txPr>
          <a:bodyPr/>
          <a:lstStyle/>
          <a:p>
            <a:pPr>
              <a:defRPr>
                <a:latin typeface="Times New Roman" pitchFamily="18" charset="0"/>
                <a:cs typeface="Times New Roman" pitchFamily="18" charset="0"/>
              </a:defRPr>
            </a:pPr>
            <a:endParaRPr lang="en-US"/>
          </a:p>
        </c:txPr>
        <c:crossAx val="3425228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defRPr sz="2400">
              <a:solidFill>
                <a:srgbClr val="FFC000"/>
              </a:solidFill>
              <a:latin typeface="Times New Roman" pitchFamily="18" charset="0"/>
              <a:cs typeface="Times New Roman" pitchFamily="18" charset="0"/>
            </a:defRPr>
          </a:pPr>
          <a:endParaRPr lang="en-US"/>
        </a:p>
      </c:txPr>
    </c:title>
    <c:autoTitleDeleted val="0"/>
    <c:plotArea>
      <c:layout/>
      <c:barChart>
        <c:barDir val="col"/>
        <c:grouping val="clustered"/>
        <c:varyColors val="0"/>
        <c:ser>
          <c:idx val="0"/>
          <c:order val="0"/>
          <c:tx>
            <c:strRef>
              <c:f>Sheet1!$B$1</c:f>
              <c:strCache>
                <c:ptCount val="1"/>
                <c:pt idx="0">
                  <c:v>QUY MÔ ĐÀO TẠO</c:v>
                </c:pt>
              </c:strCache>
            </c:strRef>
          </c:tx>
          <c:spPr>
            <a:solidFill>
              <a:srgbClr val="92D050"/>
            </a:solidFill>
          </c:spPr>
          <c:invertIfNegative val="0"/>
          <c:dLbls>
            <c:dLbl>
              <c:idx val="0"/>
              <c:layout/>
              <c:tx>
                <c:rich>
                  <a:bodyPr/>
                  <a:lstStyle/>
                  <a:p>
                    <a:r>
                      <a:rPr lang="en-US" b="1" smtClean="0"/>
                      <a:t>5.067</a:t>
                    </a:r>
                    <a:endParaRPr lang="en-US"/>
                  </a:p>
                </c:rich>
              </c:tx>
              <c:showLegendKey val="0"/>
              <c:showVal val="1"/>
              <c:showCatName val="0"/>
              <c:showSerName val="0"/>
              <c:showPercent val="0"/>
              <c:showBubbleSize val="0"/>
            </c:dLbl>
            <c:dLbl>
              <c:idx val="1"/>
              <c:layout/>
              <c:tx>
                <c:rich>
                  <a:bodyPr/>
                  <a:lstStyle/>
                  <a:p>
                    <a:r>
                      <a:rPr lang="en-US" b="1" smtClean="0"/>
                      <a:t>5.305</a:t>
                    </a:r>
                    <a:endParaRPr lang="en-US"/>
                  </a:p>
                </c:rich>
              </c:tx>
              <c:showLegendKey val="0"/>
              <c:showVal val="1"/>
              <c:showCatName val="0"/>
              <c:showSerName val="0"/>
              <c:showPercent val="0"/>
              <c:showBubbleSize val="0"/>
            </c:dLbl>
            <c:dLbl>
              <c:idx val="2"/>
              <c:layout/>
              <c:tx>
                <c:rich>
                  <a:bodyPr/>
                  <a:lstStyle/>
                  <a:p>
                    <a:r>
                      <a:rPr lang="en-US" b="1" smtClean="0"/>
                      <a:t>4.415</a:t>
                    </a:r>
                    <a:endParaRPr lang="en-US"/>
                  </a:p>
                </c:rich>
              </c:tx>
              <c:showLegendKey val="0"/>
              <c:showVal val="1"/>
              <c:showCatName val="0"/>
              <c:showSerName val="0"/>
              <c:showPercent val="0"/>
              <c:showBubbleSize val="0"/>
            </c:dLbl>
            <c:dLbl>
              <c:idx val="3"/>
              <c:layout/>
              <c:tx>
                <c:rich>
                  <a:bodyPr/>
                  <a:lstStyle/>
                  <a:p>
                    <a:r>
                      <a:rPr lang="en-US" b="1" smtClean="0"/>
                      <a:t>4.175</a:t>
                    </a:r>
                    <a:endParaRPr lang="en-US"/>
                  </a:p>
                </c:rich>
              </c:tx>
              <c:showLegendKey val="0"/>
              <c:showVal val="1"/>
              <c:showCatName val="0"/>
              <c:showSerName val="0"/>
              <c:showPercent val="0"/>
              <c:showBubbleSize val="0"/>
            </c:dLbl>
            <c:dLbl>
              <c:idx val="4"/>
              <c:layout/>
              <c:tx>
                <c:rich>
                  <a:bodyPr/>
                  <a:lstStyle/>
                  <a:p>
                    <a:r>
                      <a:rPr lang="en-US" b="1" smtClean="0"/>
                      <a:t>3.050</a:t>
                    </a:r>
                    <a:endParaRPr lang="en-US"/>
                  </a:p>
                </c:rich>
              </c:tx>
              <c:showLegendKey val="0"/>
              <c:showVal val="1"/>
              <c:showCatName val="0"/>
              <c:showSerName val="0"/>
              <c:showPercent val="0"/>
              <c:showBubbleSize val="0"/>
            </c:dLbl>
            <c:txPr>
              <a:bodyPr/>
              <a:lstStyle/>
              <a:p>
                <a:pPr>
                  <a:defRPr b="1">
                    <a:latin typeface="Times New Roman" pitchFamily="18" charset="0"/>
                    <a:cs typeface="Times New Roman" pitchFamily="18" charset="0"/>
                  </a:defRPr>
                </a:pPr>
                <a:endParaRPr lang="en-US"/>
              </a:p>
            </c:txPr>
            <c:showLegendKey val="0"/>
            <c:showVal val="1"/>
            <c:showCatName val="0"/>
            <c:showSerName val="0"/>
            <c:showPercent val="0"/>
            <c:showBubbleSize val="0"/>
            <c:showLeaderLines val="0"/>
          </c:dLbls>
          <c:cat>
            <c:strRef>
              <c:f>Sheet1!$A$2:$A$6</c:f>
              <c:strCache>
                <c:ptCount val="5"/>
                <c:pt idx="0">
                  <c:v>Năm 2010</c:v>
                </c:pt>
                <c:pt idx="1">
                  <c:v>Năm 2011</c:v>
                </c:pt>
                <c:pt idx="2">
                  <c:v>Năm 2012</c:v>
                </c:pt>
                <c:pt idx="3">
                  <c:v>Năm 2013</c:v>
                </c:pt>
                <c:pt idx="4">
                  <c:v>Năm 2014</c:v>
                </c:pt>
              </c:strCache>
            </c:strRef>
          </c:cat>
          <c:val>
            <c:numRef>
              <c:f>Sheet1!$B$2:$B$6</c:f>
              <c:numCache>
                <c:formatCode>General</c:formatCode>
                <c:ptCount val="5"/>
                <c:pt idx="0">
                  <c:v>5067</c:v>
                </c:pt>
                <c:pt idx="1">
                  <c:v>5305</c:v>
                </c:pt>
                <c:pt idx="2">
                  <c:v>4415</c:v>
                </c:pt>
                <c:pt idx="3">
                  <c:v>4175</c:v>
                </c:pt>
                <c:pt idx="4">
                  <c:v>3050</c:v>
                </c:pt>
              </c:numCache>
            </c:numRef>
          </c:val>
        </c:ser>
        <c:dLbls>
          <c:showLegendKey val="0"/>
          <c:showVal val="1"/>
          <c:showCatName val="0"/>
          <c:showSerName val="0"/>
          <c:showPercent val="0"/>
          <c:showBubbleSize val="0"/>
        </c:dLbls>
        <c:gapWidth val="150"/>
        <c:overlap val="-25"/>
        <c:axId val="34302592"/>
        <c:axId val="34313728"/>
      </c:barChart>
      <c:catAx>
        <c:axId val="34302592"/>
        <c:scaling>
          <c:orientation val="minMax"/>
        </c:scaling>
        <c:delete val="0"/>
        <c:axPos val="b"/>
        <c:majorTickMark val="none"/>
        <c:minorTickMark val="none"/>
        <c:tickLblPos val="nextTo"/>
        <c:txPr>
          <a:bodyPr/>
          <a:lstStyle/>
          <a:p>
            <a:pPr>
              <a:defRPr b="1">
                <a:latin typeface="Times New Roman" pitchFamily="18" charset="0"/>
                <a:cs typeface="Times New Roman" pitchFamily="18" charset="0"/>
              </a:defRPr>
            </a:pPr>
            <a:endParaRPr lang="en-US"/>
          </a:p>
        </c:txPr>
        <c:crossAx val="34313728"/>
        <c:crosses val="autoZero"/>
        <c:auto val="1"/>
        <c:lblAlgn val="ctr"/>
        <c:lblOffset val="100"/>
        <c:noMultiLvlLbl val="0"/>
      </c:catAx>
      <c:valAx>
        <c:axId val="34313728"/>
        <c:scaling>
          <c:orientation val="minMax"/>
        </c:scaling>
        <c:delete val="1"/>
        <c:axPos val="l"/>
        <c:numFmt formatCode="General" sourceLinked="1"/>
        <c:majorTickMark val="none"/>
        <c:minorTickMark val="none"/>
        <c:tickLblPos val="nextTo"/>
        <c:crossAx val="3430259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Cán bộ</c:v>
                </c:pt>
              </c:strCache>
            </c:strRef>
          </c:tx>
          <c:invertIfNegative val="0"/>
          <c:cat>
            <c:strRef>
              <c:f>Sheet1!$A$2:$A$3</c:f>
              <c:strCache>
                <c:ptCount val="2"/>
                <c:pt idx="0">
                  <c:v>Năm 2015</c:v>
                </c:pt>
                <c:pt idx="1">
                  <c:v>Năm 2020</c:v>
                </c:pt>
              </c:strCache>
            </c:strRef>
          </c:cat>
          <c:val>
            <c:numRef>
              <c:f>Sheet1!$B$2:$B$3</c:f>
              <c:numCache>
                <c:formatCode>General</c:formatCode>
                <c:ptCount val="2"/>
                <c:pt idx="0">
                  <c:v>356</c:v>
                </c:pt>
                <c:pt idx="1">
                  <c:v>500</c:v>
                </c:pt>
              </c:numCache>
            </c:numRef>
          </c:val>
        </c:ser>
        <c:ser>
          <c:idx val="1"/>
          <c:order val="1"/>
          <c:tx>
            <c:strRef>
              <c:f>Sheet1!$C$1</c:f>
              <c:strCache>
                <c:ptCount val="1"/>
                <c:pt idx="0">
                  <c:v>Giảng viên</c:v>
                </c:pt>
              </c:strCache>
            </c:strRef>
          </c:tx>
          <c:invertIfNegative val="0"/>
          <c:cat>
            <c:strRef>
              <c:f>Sheet1!$A$2:$A$3</c:f>
              <c:strCache>
                <c:ptCount val="2"/>
                <c:pt idx="0">
                  <c:v>Năm 2015</c:v>
                </c:pt>
                <c:pt idx="1">
                  <c:v>Năm 2020</c:v>
                </c:pt>
              </c:strCache>
            </c:strRef>
          </c:cat>
          <c:val>
            <c:numRef>
              <c:f>Sheet1!$C$2:$C$3</c:f>
              <c:numCache>
                <c:formatCode>General</c:formatCode>
                <c:ptCount val="2"/>
                <c:pt idx="0">
                  <c:v>241</c:v>
                </c:pt>
                <c:pt idx="1">
                  <c:v>400</c:v>
                </c:pt>
              </c:numCache>
            </c:numRef>
          </c:val>
        </c:ser>
        <c:ser>
          <c:idx val="2"/>
          <c:order val="2"/>
          <c:tx>
            <c:strRef>
              <c:f>Sheet1!$D$1</c:f>
              <c:strCache>
                <c:ptCount val="1"/>
                <c:pt idx="0">
                  <c:v>Sau Đại học</c:v>
                </c:pt>
              </c:strCache>
            </c:strRef>
          </c:tx>
          <c:invertIfNegative val="0"/>
          <c:cat>
            <c:strRef>
              <c:f>Sheet1!$A$2:$A$3</c:f>
              <c:strCache>
                <c:ptCount val="2"/>
                <c:pt idx="0">
                  <c:v>Năm 2015</c:v>
                </c:pt>
                <c:pt idx="1">
                  <c:v>Năm 2020</c:v>
                </c:pt>
              </c:strCache>
            </c:strRef>
          </c:cat>
          <c:val>
            <c:numRef>
              <c:f>Sheet1!$D$2:$D$3</c:f>
              <c:numCache>
                <c:formatCode>General</c:formatCode>
                <c:ptCount val="2"/>
                <c:pt idx="0">
                  <c:v>120</c:v>
                </c:pt>
                <c:pt idx="1">
                  <c:v>320</c:v>
                </c:pt>
              </c:numCache>
            </c:numRef>
          </c:val>
        </c:ser>
        <c:ser>
          <c:idx val="3"/>
          <c:order val="3"/>
          <c:tx>
            <c:strRef>
              <c:f>Sheet1!$E$1</c:f>
              <c:strCache>
                <c:ptCount val="1"/>
                <c:pt idx="0">
                  <c:v>Tiến sĩ</c:v>
                </c:pt>
              </c:strCache>
            </c:strRef>
          </c:tx>
          <c:invertIfNegative val="0"/>
          <c:cat>
            <c:strRef>
              <c:f>Sheet1!$A$2:$A$3</c:f>
              <c:strCache>
                <c:ptCount val="2"/>
                <c:pt idx="0">
                  <c:v>Năm 2015</c:v>
                </c:pt>
                <c:pt idx="1">
                  <c:v>Năm 2020</c:v>
                </c:pt>
              </c:strCache>
            </c:strRef>
          </c:cat>
          <c:val>
            <c:numRef>
              <c:f>Sheet1!$E$2:$E$3</c:f>
              <c:numCache>
                <c:formatCode>General</c:formatCode>
                <c:ptCount val="2"/>
                <c:pt idx="0">
                  <c:v>0</c:v>
                </c:pt>
                <c:pt idx="1">
                  <c:v>14</c:v>
                </c:pt>
              </c:numCache>
            </c:numRef>
          </c:val>
        </c:ser>
        <c:dLbls>
          <c:showLegendKey val="0"/>
          <c:showVal val="1"/>
          <c:showCatName val="0"/>
          <c:showSerName val="0"/>
          <c:showPercent val="0"/>
          <c:showBubbleSize val="0"/>
        </c:dLbls>
        <c:gapWidth val="75"/>
        <c:shape val="box"/>
        <c:axId val="103459072"/>
        <c:axId val="103477248"/>
        <c:axId val="0"/>
      </c:bar3DChart>
      <c:catAx>
        <c:axId val="103459072"/>
        <c:scaling>
          <c:orientation val="minMax"/>
        </c:scaling>
        <c:delete val="0"/>
        <c:axPos val="b"/>
        <c:majorTickMark val="none"/>
        <c:minorTickMark val="none"/>
        <c:tickLblPos val="nextTo"/>
        <c:crossAx val="103477248"/>
        <c:crosses val="autoZero"/>
        <c:auto val="1"/>
        <c:lblAlgn val="ctr"/>
        <c:lblOffset val="100"/>
        <c:noMultiLvlLbl val="0"/>
      </c:catAx>
      <c:valAx>
        <c:axId val="103477248"/>
        <c:scaling>
          <c:orientation val="minMax"/>
        </c:scaling>
        <c:delete val="0"/>
        <c:axPos val="l"/>
        <c:numFmt formatCode="General" sourceLinked="1"/>
        <c:majorTickMark val="none"/>
        <c:minorTickMark val="none"/>
        <c:tickLblPos val="nextTo"/>
        <c:crossAx val="103459072"/>
        <c:crosses val="autoZero"/>
        <c:crossBetween val="between"/>
      </c:valAx>
    </c:plotArea>
    <c:legend>
      <c:legendPos val="r"/>
      <c:legendEntry>
        <c:idx val="3"/>
        <c:txPr>
          <a:bodyPr/>
          <a:lstStyle/>
          <a:p>
            <a:pPr>
              <a:defRPr sz="2000"/>
            </a:pPr>
            <a:endParaRPr lang="en-US"/>
          </a:p>
        </c:txPr>
      </c:legendEntry>
      <c:layout>
        <c:manualLayout>
          <c:xMode val="edge"/>
          <c:yMode val="edge"/>
          <c:x val="0.78645231846019248"/>
          <c:y val="0.25700295866906403"/>
          <c:w val="0.16226563025775625"/>
          <c:h val="0.35162507209023453"/>
        </c:manualLayout>
      </c:layout>
      <c:overlay val="0"/>
    </c:legend>
    <c:plotVisOnly val="1"/>
    <c:dispBlanksAs val="gap"/>
    <c:showDLblsOverMax val="0"/>
  </c:chart>
  <c:txPr>
    <a:bodyPr/>
    <a:lstStyle/>
    <a:p>
      <a:pPr>
        <a:defRPr sz="1800">
          <a:latin typeface="Times New Roman" pitchFamily="18" charset="0"/>
          <a:cs typeface="Times New Roman" pitchFamily="18"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89" name="Freeform 17"/>
          <p:cNvSpPr>
            <a:spLocks/>
          </p:cNvSpPr>
          <p:nvPr/>
        </p:nvSpPr>
        <p:spPr bwMode="gray">
          <a:xfrm>
            <a:off x="-166688" y="-12700"/>
            <a:ext cx="9310688" cy="6878638"/>
          </a:xfrm>
          <a:custGeom>
            <a:avLst/>
            <a:gdLst>
              <a:gd name="T0" fmla="*/ 5865 w 5865"/>
              <a:gd name="T1" fmla="*/ 2870 h 4333"/>
              <a:gd name="T2" fmla="*/ 4934 w 5865"/>
              <a:gd name="T3" fmla="*/ 3427 h 4333"/>
              <a:gd name="T4" fmla="*/ 3003 w 5865"/>
              <a:gd name="T5" fmla="*/ 3839 h 4333"/>
              <a:gd name="T6" fmla="*/ 1319 w 5865"/>
              <a:gd name="T7" fmla="*/ 3610 h 4333"/>
              <a:gd name="T8" fmla="*/ 145 w 5865"/>
              <a:gd name="T9" fmla="*/ 2327 h 4333"/>
              <a:gd name="T10" fmla="*/ 519 w 5865"/>
              <a:gd name="T11" fmla="*/ 553 h 4333"/>
              <a:gd name="T12" fmla="*/ 1130 w 5865"/>
              <a:gd name="T13" fmla="*/ 8 h 4333"/>
              <a:gd name="T14" fmla="*/ 98 w 5865"/>
              <a:gd name="T15" fmla="*/ 0 h 4333"/>
              <a:gd name="T16" fmla="*/ 94 w 5865"/>
              <a:gd name="T17" fmla="*/ 4328 h 4333"/>
              <a:gd name="T18" fmla="*/ 5862 w 5865"/>
              <a:gd name="T19" fmla="*/ 4333 h 4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65" h="4333">
                <a:moveTo>
                  <a:pt x="5865" y="2870"/>
                </a:moveTo>
                <a:cubicBezTo>
                  <a:pt x="5766" y="3006"/>
                  <a:pt x="5616" y="3111"/>
                  <a:pt x="4934" y="3427"/>
                </a:cubicBezTo>
                <a:cubicBezTo>
                  <a:pt x="4254" y="3742"/>
                  <a:pt x="3605" y="3809"/>
                  <a:pt x="3003" y="3839"/>
                </a:cubicBezTo>
                <a:cubicBezTo>
                  <a:pt x="2401" y="3869"/>
                  <a:pt x="1795" y="3862"/>
                  <a:pt x="1319" y="3610"/>
                </a:cubicBezTo>
                <a:cubicBezTo>
                  <a:pt x="784" y="3413"/>
                  <a:pt x="233" y="2771"/>
                  <a:pt x="145" y="2327"/>
                </a:cubicBezTo>
                <a:cubicBezTo>
                  <a:pt x="0" y="1528"/>
                  <a:pt x="308" y="844"/>
                  <a:pt x="519" y="553"/>
                </a:cubicBezTo>
                <a:cubicBezTo>
                  <a:pt x="729" y="262"/>
                  <a:pt x="1076" y="17"/>
                  <a:pt x="1130" y="8"/>
                </a:cubicBezTo>
                <a:lnTo>
                  <a:pt x="98" y="0"/>
                </a:lnTo>
                <a:lnTo>
                  <a:pt x="94" y="4328"/>
                </a:lnTo>
                <a:lnTo>
                  <a:pt x="5862" y="4333"/>
                </a:lnTo>
              </a:path>
            </a:pathLst>
          </a:custGeom>
          <a:gradFill rotWithShape="1">
            <a:gsLst>
              <a:gs pos="0">
                <a:schemeClr val="bg1"/>
              </a:gs>
              <a:gs pos="100000">
                <a:schemeClr val="accent2"/>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8" name="Freeform 16"/>
          <p:cNvSpPr>
            <a:spLocks/>
          </p:cNvSpPr>
          <p:nvPr/>
        </p:nvSpPr>
        <p:spPr bwMode="ltGray">
          <a:xfrm>
            <a:off x="-15875" y="-3175"/>
            <a:ext cx="9159875" cy="6865938"/>
          </a:xfrm>
          <a:custGeom>
            <a:avLst/>
            <a:gdLst>
              <a:gd name="T0" fmla="*/ 0 w 5770"/>
              <a:gd name="T1" fmla="*/ 445 h 4325"/>
              <a:gd name="T2" fmla="*/ 0 w 5770"/>
              <a:gd name="T3" fmla="*/ 4322 h 4325"/>
              <a:gd name="T4" fmla="*/ 3976 w 5770"/>
              <a:gd name="T5" fmla="*/ 4325 h 4325"/>
              <a:gd name="T6" fmla="*/ 4975 w 5770"/>
              <a:gd name="T7" fmla="*/ 3860 h 4325"/>
              <a:gd name="T8" fmla="*/ 5770 w 5770"/>
              <a:gd name="T9" fmla="*/ 3261 h 4325"/>
              <a:gd name="T10" fmla="*/ 5770 w 5770"/>
              <a:gd name="T11" fmla="*/ 2818 h 4325"/>
              <a:gd name="T12" fmla="*/ 4865 w 5770"/>
              <a:gd name="T13" fmla="*/ 3312 h 4325"/>
              <a:gd name="T14" fmla="*/ 2853 w 5770"/>
              <a:gd name="T15" fmla="*/ 3778 h 4325"/>
              <a:gd name="T16" fmla="*/ 1025 w 5770"/>
              <a:gd name="T17" fmla="*/ 3403 h 4325"/>
              <a:gd name="T18" fmla="*/ 129 w 5770"/>
              <a:gd name="T19" fmla="*/ 2288 h 4325"/>
              <a:gd name="T20" fmla="*/ 531 w 5770"/>
              <a:gd name="T21" fmla="*/ 514 h 4325"/>
              <a:gd name="T22" fmla="*/ 1080 w 5770"/>
              <a:gd name="T23" fmla="*/ 2 h 4325"/>
              <a:gd name="T24" fmla="*/ 481 w 5770"/>
              <a:gd name="T25" fmla="*/ 0 h 4325"/>
              <a:gd name="T26" fmla="*/ 184 w 5770"/>
              <a:gd name="T27" fmla="*/ 248 h 4325"/>
              <a:gd name="T28" fmla="*/ 0 w 5770"/>
              <a:gd name="T29" fmla="*/ 445 h 4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70" h="4325">
                <a:moveTo>
                  <a:pt x="0" y="445"/>
                </a:moveTo>
                <a:lnTo>
                  <a:pt x="0" y="4322"/>
                </a:lnTo>
                <a:lnTo>
                  <a:pt x="3976" y="4325"/>
                </a:lnTo>
                <a:cubicBezTo>
                  <a:pt x="4424" y="4168"/>
                  <a:pt x="4665" y="4052"/>
                  <a:pt x="4975" y="3860"/>
                </a:cubicBezTo>
                <a:cubicBezTo>
                  <a:pt x="5285" y="3668"/>
                  <a:pt x="5638" y="3435"/>
                  <a:pt x="5770" y="3261"/>
                </a:cubicBezTo>
                <a:lnTo>
                  <a:pt x="5770" y="2818"/>
                </a:lnTo>
                <a:cubicBezTo>
                  <a:pt x="5747" y="2832"/>
                  <a:pt x="5548" y="2996"/>
                  <a:pt x="4865" y="3312"/>
                </a:cubicBezTo>
                <a:cubicBezTo>
                  <a:pt x="4182" y="3628"/>
                  <a:pt x="3493" y="3763"/>
                  <a:pt x="2853" y="3778"/>
                </a:cubicBezTo>
                <a:cubicBezTo>
                  <a:pt x="2213" y="3793"/>
                  <a:pt x="1592" y="3723"/>
                  <a:pt x="1025" y="3403"/>
                </a:cubicBezTo>
                <a:cubicBezTo>
                  <a:pt x="458" y="3083"/>
                  <a:pt x="248" y="2745"/>
                  <a:pt x="129" y="2288"/>
                </a:cubicBezTo>
                <a:cubicBezTo>
                  <a:pt x="10" y="1831"/>
                  <a:pt x="65" y="1026"/>
                  <a:pt x="531" y="514"/>
                </a:cubicBezTo>
                <a:cubicBezTo>
                  <a:pt x="997" y="2"/>
                  <a:pt x="1071" y="29"/>
                  <a:pt x="1080" y="2"/>
                </a:cubicBezTo>
                <a:lnTo>
                  <a:pt x="481" y="0"/>
                </a:lnTo>
                <a:cubicBezTo>
                  <a:pt x="376" y="68"/>
                  <a:pt x="264" y="174"/>
                  <a:pt x="184" y="248"/>
                </a:cubicBezTo>
                <a:cubicBezTo>
                  <a:pt x="104" y="322"/>
                  <a:pt x="38" y="404"/>
                  <a:pt x="0" y="445"/>
                </a:cubicBezTo>
                <a:close/>
              </a:path>
            </a:pathLst>
          </a:custGeom>
          <a:gradFill rotWithShape="1">
            <a:gsLst>
              <a:gs pos="0">
                <a:schemeClr val="accent2"/>
              </a:gs>
              <a:gs pos="100000">
                <a:schemeClr val="bg1"/>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 name="Rectangle 2"/>
          <p:cNvSpPr>
            <a:spLocks noGrp="1" noChangeArrowheads="1"/>
          </p:cNvSpPr>
          <p:nvPr>
            <p:ph type="ctrTitle"/>
          </p:nvPr>
        </p:nvSpPr>
        <p:spPr bwMode="auto">
          <a:xfrm>
            <a:off x="685800" y="2590800"/>
            <a:ext cx="7772400" cy="1470025"/>
          </a:xfrm>
          <a:effectLst>
            <a:outerShdw dist="53882" dir="2700000" algn="ctr" rotWithShape="0">
              <a:srgbClr val="000000"/>
            </a:outerShdw>
          </a:effectLst>
        </p:spPr>
        <p:txBody>
          <a:bodyPr/>
          <a:lstStyle>
            <a:lvl1pPr>
              <a:defRPr sz="4800"/>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295400" y="3962400"/>
            <a:ext cx="6400800" cy="685800"/>
          </a:xfrm>
        </p:spPr>
        <p:txBody>
          <a:bodyPr/>
          <a:lstStyle>
            <a:lvl1pPr marL="0" indent="0" algn="ctr">
              <a:buFont typeface="Wingdings" pitchFamily="2" charset="2"/>
              <a:buNone/>
              <a:defRPr sz="2800"/>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610350"/>
            <a:ext cx="2133600" cy="17145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610350"/>
            <a:ext cx="2133600" cy="171450"/>
          </a:xfrm>
        </p:spPr>
        <p:txBody>
          <a:bodyPr/>
          <a:lstStyle>
            <a:lvl1pPr>
              <a:defRPr/>
            </a:lvl1pPr>
          </a:lstStyle>
          <a:p>
            <a:fld id="{09917097-76BD-4EE6-99B8-564C20B240D0}" type="slidenum">
              <a:rPr lang="en-US"/>
              <a:pPr/>
              <a:t>‹#›</a:t>
            </a:fld>
            <a:endParaRPr lang="en-US"/>
          </a:p>
        </p:txBody>
      </p:sp>
      <p:sp>
        <p:nvSpPr>
          <p:cNvPr id="3086" name="Text Box 14"/>
          <p:cNvSpPr txBox="1">
            <a:spLocks noChangeArrowheads="1"/>
          </p:cNvSpPr>
          <p:nvPr/>
        </p:nvSpPr>
        <p:spPr bwMode="auto">
          <a:xfrm>
            <a:off x="4024313" y="6324600"/>
            <a:ext cx="115728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600" b="1"/>
              <a:t>LOGO</a:t>
            </a:r>
          </a:p>
        </p:txBody>
      </p:sp>
      <p:sp>
        <p:nvSpPr>
          <p:cNvPr id="3090" name="AutoShape 18"/>
          <p:cNvSpPr>
            <a:spLocks noChangeArrowheads="1"/>
          </p:cNvSpPr>
          <p:nvPr/>
        </p:nvSpPr>
        <p:spPr bwMode="gray">
          <a:xfrm rot="5400000">
            <a:off x="4381500" y="5730875"/>
            <a:ext cx="381000" cy="1066800"/>
          </a:xfrm>
          <a:prstGeom prst="moon">
            <a:avLst>
              <a:gd name="adj" fmla="val 1625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C939FE9-E93B-4E5A-8144-A9DD9689C4D9}" type="slidenum">
              <a:rPr lang="en-US"/>
              <a:pPr/>
              <a:t>‹#›</a:t>
            </a:fld>
            <a:endParaRPr lang="en-US"/>
          </a:p>
        </p:txBody>
      </p:sp>
    </p:spTree>
    <p:extLst>
      <p:ext uri="{BB962C8B-B14F-4D97-AF65-F5344CB8AC3E}">
        <p14:creationId xmlns:p14="http://schemas.microsoft.com/office/powerpoint/2010/main" val="2917328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188251-A35F-46A1-9BB7-EAC98FC69000}" type="slidenum">
              <a:rPr lang="en-US"/>
              <a:pPr/>
              <a:t>‹#›</a:t>
            </a:fld>
            <a:endParaRPr lang="en-US"/>
          </a:p>
        </p:txBody>
      </p:sp>
    </p:spTree>
    <p:extLst>
      <p:ext uri="{BB962C8B-B14F-4D97-AF65-F5344CB8AC3E}">
        <p14:creationId xmlns:p14="http://schemas.microsoft.com/office/powerpoint/2010/main" val="1919537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D6E93D7-070B-4FDB-9C9A-430E82D2F555}" type="slidenum">
              <a:rPr lang="en-US"/>
              <a:pPr/>
              <a:t>‹#›</a:t>
            </a:fld>
            <a:endParaRPr lang="en-US"/>
          </a:p>
        </p:txBody>
      </p:sp>
    </p:spTree>
    <p:extLst>
      <p:ext uri="{BB962C8B-B14F-4D97-AF65-F5344CB8AC3E}">
        <p14:creationId xmlns:p14="http://schemas.microsoft.com/office/powerpoint/2010/main" val="360088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10DBB6B-B19C-4814-8971-D5DA74F7DCEC}" type="slidenum">
              <a:rPr lang="en-US"/>
              <a:pPr/>
              <a:t>‹#›</a:t>
            </a:fld>
            <a:endParaRPr lang="en-US"/>
          </a:p>
        </p:txBody>
      </p:sp>
    </p:spTree>
    <p:extLst>
      <p:ext uri="{BB962C8B-B14F-4D97-AF65-F5344CB8AC3E}">
        <p14:creationId xmlns:p14="http://schemas.microsoft.com/office/powerpoint/2010/main" val="682121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11E0B42-6328-4C67-900C-694BC66B4991}" type="slidenum">
              <a:rPr lang="en-US"/>
              <a:pPr/>
              <a:t>‹#›</a:t>
            </a:fld>
            <a:endParaRPr lang="en-US"/>
          </a:p>
        </p:txBody>
      </p:sp>
    </p:spTree>
    <p:extLst>
      <p:ext uri="{BB962C8B-B14F-4D97-AF65-F5344CB8AC3E}">
        <p14:creationId xmlns:p14="http://schemas.microsoft.com/office/powerpoint/2010/main" val="348706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2D7FFE8-F7D4-4A6E-A2F7-DA08B083B6C5}" type="slidenum">
              <a:rPr lang="en-US"/>
              <a:pPr/>
              <a:t>‹#›</a:t>
            </a:fld>
            <a:endParaRPr lang="en-US"/>
          </a:p>
        </p:txBody>
      </p:sp>
    </p:spTree>
    <p:extLst>
      <p:ext uri="{BB962C8B-B14F-4D97-AF65-F5344CB8AC3E}">
        <p14:creationId xmlns:p14="http://schemas.microsoft.com/office/powerpoint/2010/main" val="2218668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207AAD3-A3CD-4200-B983-DD614F77E21A}" type="slidenum">
              <a:rPr lang="en-US"/>
              <a:pPr/>
              <a:t>‹#›</a:t>
            </a:fld>
            <a:endParaRPr lang="en-US"/>
          </a:p>
        </p:txBody>
      </p:sp>
    </p:spTree>
    <p:extLst>
      <p:ext uri="{BB962C8B-B14F-4D97-AF65-F5344CB8AC3E}">
        <p14:creationId xmlns:p14="http://schemas.microsoft.com/office/powerpoint/2010/main" val="170026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F624AB6-9B53-4C00-82BC-50F53A8908BD}" type="slidenum">
              <a:rPr lang="en-US"/>
              <a:pPr/>
              <a:t>‹#›</a:t>
            </a:fld>
            <a:endParaRPr lang="en-US"/>
          </a:p>
        </p:txBody>
      </p:sp>
    </p:spTree>
    <p:extLst>
      <p:ext uri="{BB962C8B-B14F-4D97-AF65-F5344CB8AC3E}">
        <p14:creationId xmlns:p14="http://schemas.microsoft.com/office/powerpoint/2010/main" val="3121207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F8A136-E04F-4353-9596-A68E398B0934}" type="slidenum">
              <a:rPr lang="en-US"/>
              <a:pPr/>
              <a:t>‹#›</a:t>
            </a:fld>
            <a:endParaRPr lang="en-US"/>
          </a:p>
        </p:txBody>
      </p:sp>
    </p:spTree>
    <p:extLst>
      <p:ext uri="{BB962C8B-B14F-4D97-AF65-F5344CB8AC3E}">
        <p14:creationId xmlns:p14="http://schemas.microsoft.com/office/powerpoint/2010/main" val="169628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DBF2796-FB5F-44F3-B544-15C01DA4911B}" type="slidenum">
              <a:rPr lang="en-US"/>
              <a:pPr/>
              <a:t>‹#›</a:t>
            </a:fld>
            <a:endParaRPr lang="en-US"/>
          </a:p>
        </p:txBody>
      </p:sp>
    </p:spTree>
    <p:extLst>
      <p:ext uri="{BB962C8B-B14F-4D97-AF65-F5344CB8AC3E}">
        <p14:creationId xmlns:p14="http://schemas.microsoft.com/office/powerpoint/2010/main" val="37147567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66800"/>
            <a:ext cx="8229600" cy="5059363"/>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613525"/>
            <a:ext cx="2133600" cy="244475"/>
          </a:xfrm>
        </p:spPr>
        <p:txBody>
          <a:bodyPr/>
          <a:lstStyle>
            <a:lvl1pPr>
              <a:defRPr/>
            </a:lvl1pPr>
          </a:lstStyle>
          <a:p>
            <a:endParaRPr lang="en-US"/>
          </a:p>
        </p:txBody>
      </p:sp>
      <p:sp>
        <p:nvSpPr>
          <p:cNvPr id="5" name="Footer Placeholder 4"/>
          <p:cNvSpPr>
            <a:spLocks noGrp="1"/>
          </p:cNvSpPr>
          <p:nvPr>
            <p:ph type="ftr" sz="quarter" idx="11"/>
          </p:nvPr>
        </p:nvSpPr>
        <p:spPr>
          <a:xfrm>
            <a:off x="3124200" y="6613525"/>
            <a:ext cx="2895600" cy="2444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613525"/>
            <a:ext cx="2133600" cy="244475"/>
          </a:xfrm>
        </p:spPr>
        <p:txBody>
          <a:bodyPr/>
          <a:lstStyle>
            <a:lvl1pPr>
              <a:defRPr/>
            </a:lvl1pPr>
          </a:lstStyle>
          <a:p>
            <a:fld id="{CABEE185-502B-4C8B-B212-EEE400E95E24}" type="slidenum">
              <a:rPr lang="en-US"/>
              <a:pPr/>
              <a:t>‹#›</a:t>
            </a:fld>
            <a:endParaRPr lang="en-US"/>
          </a:p>
        </p:txBody>
      </p:sp>
    </p:spTree>
    <p:extLst>
      <p:ext uri="{BB962C8B-B14F-4D97-AF65-F5344CB8AC3E}">
        <p14:creationId xmlns:p14="http://schemas.microsoft.com/office/powerpoint/2010/main" val="229499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ltGray">
          <a:xfrm>
            <a:off x="0" y="304800"/>
            <a:ext cx="9144000" cy="60960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7" name="Freeform 13"/>
          <p:cNvSpPr>
            <a:spLocks/>
          </p:cNvSpPr>
          <p:nvPr/>
        </p:nvSpPr>
        <p:spPr bwMode="ltGray">
          <a:xfrm>
            <a:off x="0" y="5167313"/>
            <a:ext cx="9158288" cy="1701800"/>
          </a:xfrm>
          <a:custGeom>
            <a:avLst/>
            <a:gdLst>
              <a:gd name="T0" fmla="*/ 6 w 5769"/>
              <a:gd name="T1" fmla="*/ 1072 h 1072"/>
              <a:gd name="T2" fmla="*/ 0 w 5769"/>
              <a:gd name="T3" fmla="*/ 356 h 1072"/>
              <a:gd name="T4" fmla="*/ 1975 w 5769"/>
              <a:gd name="T5" fmla="*/ 914 h 1072"/>
              <a:gd name="T6" fmla="*/ 5769 w 5769"/>
              <a:gd name="T7" fmla="*/ 0 h 1072"/>
              <a:gd name="T8" fmla="*/ 5766 w 5769"/>
              <a:gd name="T9" fmla="*/ 1072 h 1072"/>
              <a:gd name="T10" fmla="*/ 6 w 5769"/>
              <a:gd name="T11" fmla="*/ 1072 h 1072"/>
            </a:gdLst>
            <a:ahLst/>
            <a:cxnLst>
              <a:cxn ang="0">
                <a:pos x="T0" y="T1"/>
              </a:cxn>
              <a:cxn ang="0">
                <a:pos x="T2" y="T3"/>
              </a:cxn>
              <a:cxn ang="0">
                <a:pos x="T4" y="T5"/>
              </a:cxn>
              <a:cxn ang="0">
                <a:pos x="T6" y="T7"/>
              </a:cxn>
              <a:cxn ang="0">
                <a:pos x="T8" y="T9"/>
              </a:cxn>
              <a:cxn ang="0">
                <a:pos x="T10" y="T11"/>
              </a:cxn>
            </a:cxnLst>
            <a:rect l="0" t="0" r="r" b="b"/>
            <a:pathLst>
              <a:path w="5769" h="1072">
                <a:moveTo>
                  <a:pt x="6" y="1072"/>
                </a:moveTo>
                <a:lnTo>
                  <a:pt x="0" y="356"/>
                </a:lnTo>
                <a:cubicBezTo>
                  <a:pt x="229" y="494"/>
                  <a:pt x="667" y="923"/>
                  <a:pt x="1975" y="914"/>
                </a:cubicBezTo>
                <a:cubicBezTo>
                  <a:pt x="3283" y="905"/>
                  <a:pt x="4891" y="539"/>
                  <a:pt x="5769" y="0"/>
                </a:cubicBezTo>
                <a:lnTo>
                  <a:pt x="5766" y="1072"/>
                </a:lnTo>
                <a:lnTo>
                  <a:pt x="6" y="1072"/>
                </a:lnTo>
                <a:close/>
              </a:path>
            </a:pathLst>
          </a:custGeom>
          <a:solidFill>
            <a:schemeClr val="accent2">
              <a:alpha val="22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8" name="Freeform 14"/>
          <p:cNvSpPr>
            <a:spLocks/>
          </p:cNvSpPr>
          <p:nvPr/>
        </p:nvSpPr>
        <p:spPr bwMode="ltGray">
          <a:xfrm>
            <a:off x="-9525" y="5776913"/>
            <a:ext cx="9153525" cy="1095375"/>
          </a:xfrm>
          <a:custGeom>
            <a:avLst/>
            <a:gdLst>
              <a:gd name="T0" fmla="*/ 6 w 5766"/>
              <a:gd name="T1" fmla="*/ 690 h 690"/>
              <a:gd name="T2" fmla="*/ 0 w 5766"/>
              <a:gd name="T3" fmla="*/ 362 h 690"/>
              <a:gd name="T4" fmla="*/ 1999 w 5766"/>
              <a:gd name="T5" fmla="*/ 603 h 690"/>
              <a:gd name="T6" fmla="*/ 5766 w 5766"/>
              <a:gd name="T7" fmla="*/ 0 h 690"/>
              <a:gd name="T8" fmla="*/ 5766 w 5766"/>
              <a:gd name="T9" fmla="*/ 690 h 690"/>
              <a:gd name="T10" fmla="*/ 6 w 5766"/>
              <a:gd name="T11" fmla="*/ 690 h 690"/>
            </a:gdLst>
            <a:ahLst/>
            <a:cxnLst>
              <a:cxn ang="0">
                <a:pos x="T0" y="T1"/>
              </a:cxn>
              <a:cxn ang="0">
                <a:pos x="T2" y="T3"/>
              </a:cxn>
              <a:cxn ang="0">
                <a:pos x="T4" y="T5"/>
              </a:cxn>
              <a:cxn ang="0">
                <a:pos x="T6" y="T7"/>
              </a:cxn>
              <a:cxn ang="0">
                <a:pos x="T8" y="T9"/>
              </a:cxn>
              <a:cxn ang="0">
                <a:pos x="T10" y="T11"/>
              </a:cxn>
            </a:cxnLst>
            <a:rect l="0" t="0" r="r" b="b"/>
            <a:pathLst>
              <a:path w="5766" h="690">
                <a:moveTo>
                  <a:pt x="6" y="690"/>
                </a:moveTo>
                <a:lnTo>
                  <a:pt x="0" y="362"/>
                </a:lnTo>
                <a:cubicBezTo>
                  <a:pt x="211" y="392"/>
                  <a:pt x="1078" y="610"/>
                  <a:pt x="1999" y="603"/>
                </a:cubicBezTo>
                <a:cubicBezTo>
                  <a:pt x="2920" y="596"/>
                  <a:pt x="4596" y="485"/>
                  <a:pt x="5766" y="0"/>
                </a:cubicBezTo>
                <a:lnTo>
                  <a:pt x="5766" y="690"/>
                </a:lnTo>
                <a:lnTo>
                  <a:pt x="6" y="690"/>
                </a:lnTo>
                <a:close/>
              </a:path>
            </a:pathLst>
          </a:cu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6" name="Rectangle 2"/>
          <p:cNvSpPr>
            <a:spLocks noGrp="1" noChangeArrowheads="1"/>
          </p:cNvSpPr>
          <p:nvPr>
            <p:ph type="title"/>
          </p:nvPr>
        </p:nvSpPr>
        <p:spPr bwMode="white">
          <a:xfrm>
            <a:off x="457200" y="274638"/>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dt" sz="half" idx="2"/>
          </p:nvPr>
        </p:nvSpPr>
        <p:spPr bwMode="auto">
          <a:xfrm>
            <a:off x="457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613525"/>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36E7AFF-89AC-4B52-B6EA-5A15EF433E76}" type="slidenum">
              <a:rPr lang="en-US"/>
              <a:pPr/>
              <a:t>‹#›</a:t>
            </a:fld>
            <a:endParaRPr lang="en-US"/>
          </a:p>
        </p:txBody>
      </p:sp>
      <p:sp>
        <p:nvSpPr>
          <p:cNvPr id="1027" name="Rectangle 3"/>
          <p:cNvSpPr>
            <a:spLocks noGrp="1" noChangeArrowheads="1"/>
          </p:cNvSpPr>
          <p:nvPr>
            <p:ph type="body" idx="1"/>
          </p:nvPr>
        </p:nvSpPr>
        <p:spPr bwMode="auto">
          <a:xfrm>
            <a:off x="457200" y="1066800"/>
            <a:ext cx="8229600" cy="505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a:xfrm>
            <a:off x="16740" y="2422041"/>
            <a:ext cx="9144000" cy="1905000"/>
          </a:xfrm>
        </p:spPr>
        <p:txBody>
          <a:bodyPr/>
          <a:lstStyle/>
          <a:p>
            <a:r>
              <a:rPr lang="en-US" sz="2800" smtClean="0"/>
              <a:t/>
            </a:r>
            <a:br>
              <a:rPr lang="en-US" sz="2800" smtClean="0"/>
            </a:br>
            <a:r>
              <a:rPr lang="vi-VN" sz="2800" smtClean="0"/>
              <a:t>C</a:t>
            </a:r>
            <a:r>
              <a:rPr lang="en-US" sz="2800" dirty="0" smtClean="0"/>
              <a:t>HIẾN</a:t>
            </a:r>
            <a:r>
              <a:rPr lang="vi-VN" sz="2800" dirty="0" smtClean="0"/>
              <a:t> </a:t>
            </a:r>
            <a:r>
              <a:rPr lang="en-US" sz="2800" dirty="0" smtClean="0"/>
              <a:t>LƯỢC NÂNG CAO CHẤT LƯỢNG ĐÀO TẠO CỦA TRƯỜNG CAO ĐẲNG KỸ THUẬT LÝ TỰ TRỌNG THÀNH PHỐ HỒ CHÍ MINH THEO ĐỊNH HƯỚNG ĐỔI MỚI CĂN BẢN</a:t>
            </a:r>
            <a:r>
              <a:rPr lang="vi-VN" sz="2800" dirty="0" smtClean="0"/>
              <a:t>, </a:t>
            </a:r>
            <a:r>
              <a:rPr lang="en-US" sz="2800" dirty="0" smtClean="0"/>
              <a:t>TOÀN DIỆN GIÁO DỤC VÀ ĐÀO TẠO ĐẾN NĂM 2020</a:t>
            </a:r>
            <a:endParaRPr lang="en-US" sz="2800" dirty="0"/>
          </a:p>
        </p:txBody>
      </p:sp>
      <p:sp>
        <p:nvSpPr>
          <p:cNvPr id="2" name="Rectangle 1"/>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76200"/>
            <a:ext cx="9144000" cy="369332"/>
          </a:xfrm>
          <a:prstGeom prst="rect">
            <a:avLst/>
          </a:prstGeom>
          <a:noFill/>
        </p:spPr>
        <p:txBody>
          <a:bodyPr wrap="square" rtlCol="0">
            <a:spAutoFit/>
          </a:bodyPr>
          <a:lstStyle/>
          <a:p>
            <a:pPr algn="ctr"/>
            <a:r>
              <a:rPr lang="en-US" dirty="0" smtClean="0">
                <a:latin typeface="Times New Roman" pitchFamily="18" charset="0"/>
                <a:cs typeface="Times New Roman" pitchFamily="18" charset="0"/>
              </a:rPr>
              <a:t>ỦY BAN NHÂN DÂN THÀNH PHỐ HỒ CHÍ MINH</a:t>
            </a:r>
            <a:endParaRPr lang="en-US" dirty="0">
              <a:latin typeface="Times New Roman" pitchFamily="18" charset="0"/>
              <a:cs typeface="Times New Roman" pitchFamily="18" charset="0"/>
            </a:endParaRPr>
          </a:p>
        </p:txBody>
      </p:sp>
      <p:sp>
        <p:nvSpPr>
          <p:cNvPr id="7" name="TextBox 6"/>
          <p:cNvSpPr txBox="1"/>
          <p:nvPr/>
        </p:nvSpPr>
        <p:spPr>
          <a:xfrm>
            <a:off x="0" y="381000"/>
            <a:ext cx="9146885" cy="369332"/>
          </a:xfrm>
          <a:prstGeom prst="rect">
            <a:avLst/>
          </a:prstGeom>
          <a:noFill/>
        </p:spPr>
        <p:txBody>
          <a:bodyPr wrap="square" rtlCol="0">
            <a:spAutoFit/>
          </a:bodyPr>
          <a:lstStyle/>
          <a:p>
            <a:pPr algn="ctr"/>
            <a:r>
              <a:rPr lang="en-US" b="1" dirty="0" smtClean="0">
                <a:latin typeface="Times New Roman" pitchFamily="18" charset="0"/>
                <a:cs typeface="Times New Roman" pitchFamily="18" charset="0"/>
              </a:rPr>
              <a:t>TRƯỜNG CAO ĐẲNG KỸ THUẬT LÝ TỰ TRỌNG THÀNH PHỐ HỒ CHÍ MINH</a:t>
            </a:r>
            <a:endParaRPr lang="en-US" b="1" dirty="0">
              <a:latin typeface="Times New Roman" pitchFamily="18" charset="0"/>
              <a:cs typeface="Times New Roman" pitchFamily="18" charset="0"/>
            </a:endParaRPr>
          </a:p>
        </p:txBody>
      </p:sp>
      <p:sp>
        <p:nvSpPr>
          <p:cNvPr id="10" name="TextBox 9"/>
          <p:cNvSpPr txBox="1"/>
          <p:nvPr/>
        </p:nvSpPr>
        <p:spPr>
          <a:xfrm>
            <a:off x="-2885" y="6031468"/>
            <a:ext cx="9146885" cy="523220"/>
          </a:xfrm>
          <a:prstGeom prst="rect">
            <a:avLst/>
          </a:prstGeom>
          <a:noFill/>
        </p:spPr>
        <p:txBody>
          <a:bodyPr wrap="square" rtlCol="0">
            <a:spAutoFit/>
          </a:bodyPr>
          <a:lstStyle/>
          <a:p>
            <a:pPr algn="ct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TP. </a:t>
            </a:r>
            <a:r>
              <a:rPr lang="en-US" sz="2800"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Hồ</a:t>
            </a: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Chí</a:t>
            </a: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Minh, </a:t>
            </a: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06/2015</a:t>
            </a:r>
            <a:endParaRPr lang="en-US" sz="28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7175" name="Picture 7" descr="F:\ \ThietKe\LOGO_TRUONG..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5868" y="764187"/>
            <a:ext cx="1664331" cy="1657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smtClean="0">
                <a:latin typeface="Times New Roman" pitchFamily="18" charset="0"/>
                <a:cs typeface="Times New Roman" pitchFamily="18" charset="0"/>
              </a:rPr>
              <a:t>NỘI DUNG</a:t>
            </a:r>
            <a:endParaRPr lang="en-US" dirty="0">
              <a:latin typeface="Times New Roman" pitchFamily="18" charset="0"/>
              <a:cs typeface="Times New Roman" pitchFamily="18" charset="0"/>
            </a:endParaRPr>
          </a:p>
        </p:txBody>
      </p:sp>
      <p:grpSp>
        <p:nvGrpSpPr>
          <p:cNvPr id="41048" name="Group 88"/>
          <p:cNvGrpSpPr>
            <a:grpSpLocks/>
          </p:cNvGrpSpPr>
          <p:nvPr/>
        </p:nvGrpSpPr>
        <p:grpSpPr bwMode="auto">
          <a:xfrm>
            <a:off x="1371600" y="1295400"/>
            <a:ext cx="762000" cy="665163"/>
            <a:chOff x="1110" y="2656"/>
            <a:chExt cx="1549" cy="1351"/>
          </a:xfrm>
        </p:grpSpPr>
        <p:sp>
          <p:nvSpPr>
            <p:cNvPr id="41049"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0"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1"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52" name="Group 92"/>
          <p:cNvGrpSpPr>
            <a:grpSpLocks/>
          </p:cNvGrpSpPr>
          <p:nvPr/>
        </p:nvGrpSpPr>
        <p:grpSpPr bwMode="auto">
          <a:xfrm>
            <a:off x="1371600" y="2209800"/>
            <a:ext cx="762000" cy="665163"/>
            <a:chOff x="3174" y="2656"/>
            <a:chExt cx="1549" cy="1351"/>
          </a:xfrm>
        </p:grpSpPr>
        <p:sp>
          <p:nvSpPr>
            <p:cNvPr id="41053" name="AutoShape 93"/>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4" name="AutoShape 94"/>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5" name="AutoShape 95"/>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56" name="Line 96"/>
          <p:cNvSpPr>
            <a:spLocks noChangeShapeType="1"/>
          </p:cNvSpPr>
          <p:nvPr/>
        </p:nvSpPr>
        <p:spPr bwMode="auto">
          <a:xfrm>
            <a:off x="1981200" y="19050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7" name="Text Box 97"/>
          <p:cNvSpPr txBox="1">
            <a:spLocks noChangeArrowheads="1"/>
          </p:cNvSpPr>
          <p:nvPr/>
        </p:nvSpPr>
        <p:spPr bwMode="auto">
          <a:xfrm>
            <a:off x="2643524" y="1437343"/>
            <a:ext cx="17379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vấn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đề</a:t>
            </a:r>
            <a:endParaRPr lang="en-US" sz="2800" dirty="0">
              <a:latin typeface="Times New Roman" pitchFamily="18" charset="0"/>
              <a:cs typeface="Times New Roman" pitchFamily="18" charset="0"/>
            </a:endParaRPr>
          </a:p>
        </p:txBody>
      </p:sp>
      <p:sp>
        <p:nvSpPr>
          <p:cNvPr id="41058" name="Text Box 98"/>
          <p:cNvSpPr txBox="1">
            <a:spLocks noChangeArrowheads="1"/>
          </p:cNvSpPr>
          <p:nvPr/>
        </p:nvSpPr>
        <p:spPr bwMode="gray">
          <a:xfrm>
            <a:off x="1576179" y="13938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1</a:t>
            </a:r>
          </a:p>
        </p:txBody>
      </p:sp>
      <p:sp>
        <p:nvSpPr>
          <p:cNvPr id="41059" name="Line 99"/>
          <p:cNvSpPr>
            <a:spLocks noChangeShapeType="1"/>
          </p:cNvSpPr>
          <p:nvPr/>
        </p:nvSpPr>
        <p:spPr bwMode="auto">
          <a:xfrm>
            <a:off x="1981200" y="28194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0" name="Text Box 100"/>
          <p:cNvSpPr txBox="1">
            <a:spLocks noChangeArrowheads="1"/>
          </p:cNvSpPr>
          <p:nvPr/>
        </p:nvSpPr>
        <p:spPr bwMode="auto">
          <a:xfrm>
            <a:off x="2531442" y="2351743"/>
            <a:ext cx="284404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800" dirty="0" err="1" smtClean="0">
                <a:latin typeface="Times New Roman" pitchFamily="18" charset="0"/>
                <a:cs typeface="Times New Roman" pitchFamily="18" charset="0"/>
              </a:rPr>
              <a:t>Phân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cảnh</a:t>
            </a:r>
            <a:endParaRPr lang="en-US" sz="2800" dirty="0">
              <a:latin typeface="Times New Roman" pitchFamily="18" charset="0"/>
              <a:cs typeface="Times New Roman" pitchFamily="18" charset="0"/>
            </a:endParaRPr>
          </a:p>
        </p:txBody>
      </p:sp>
      <p:sp>
        <p:nvSpPr>
          <p:cNvPr id="41061" name="Text Box 101"/>
          <p:cNvSpPr txBox="1">
            <a:spLocks noChangeArrowheads="1"/>
          </p:cNvSpPr>
          <p:nvPr/>
        </p:nvSpPr>
        <p:spPr bwMode="gray">
          <a:xfrm>
            <a:off x="1576179" y="23082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2</a:t>
            </a:r>
          </a:p>
        </p:txBody>
      </p:sp>
      <p:grpSp>
        <p:nvGrpSpPr>
          <p:cNvPr id="41062" name="Group 102"/>
          <p:cNvGrpSpPr>
            <a:grpSpLocks/>
          </p:cNvGrpSpPr>
          <p:nvPr/>
        </p:nvGrpSpPr>
        <p:grpSpPr bwMode="auto">
          <a:xfrm>
            <a:off x="1371600" y="3101975"/>
            <a:ext cx="762000" cy="665163"/>
            <a:chOff x="1110" y="2656"/>
            <a:chExt cx="1549" cy="1351"/>
          </a:xfrm>
        </p:grpSpPr>
        <p:sp>
          <p:nvSpPr>
            <p:cNvPr id="41063"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4"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5"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66" name="Group 106"/>
          <p:cNvGrpSpPr>
            <a:grpSpLocks/>
          </p:cNvGrpSpPr>
          <p:nvPr/>
        </p:nvGrpSpPr>
        <p:grpSpPr bwMode="auto">
          <a:xfrm>
            <a:off x="1371600" y="4016375"/>
            <a:ext cx="762000" cy="665163"/>
            <a:chOff x="3174" y="2656"/>
            <a:chExt cx="1549" cy="1351"/>
          </a:xfrm>
        </p:grpSpPr>
        <p:sp>
          <p:nvSpPr>
            <p:cNvPr id="41067"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8"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9"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70" name="Line 110"/>
          <p:cNvSpPr>
            <a:spLocks noChangeShapeType="1"/>
          </p:cNvSpPr>
          <p:nvPr/>
        </p:nvSpPr>
        <p:spPr bwMode="auto">
          <a:xfrm>
            <a:off x="1981200" y="37115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1" name="Text Box 111"/>
          <p:cNvSpPr txBox="1">
            <a:spLocks noChangeArrowheads="1"/>
          </p:cNvSpPr>
          <p:nvPr/>
        </p:nvSpPr>
        <p:spPr bwMode="auto">
          <a:xfrm>
            <a:off x="2531442" y="3262754"/>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Thực trạng của Trường </a:t>
            </a:r>
            <a:r>
              <a:rPr lang="vi-VN" sz="2800" dirty="0" smtClean="0">
                <a:latin typeface="Times New Roman" pitchFamily="18" charset="0"/>
                <a:cs typeface="Times New Roman" pitchFamily="18" charset="0"/>
              </a:rPr>
              <a:t> những </a:t>
            </a:r>
            <a:r>
              <a:rPr lang="vi-VN" sz="2800" dirty="0" smtClean="0">
                <a:latin typeface="Times New Roman" pitchFamily="18" charset="0"/>
                <a:cs typeface="Times New Roman" pitchFamily="18" charset="0"/>
              </a:rPr>
              <a:t>năm qua</a:t>
            </a:r>
            <a:endParaRPr lang="en-US" sz="2800" dirty="0">
              <a:latin typeface="Times New Roman" pitchFamily="18" charset="0"/>
              <a:cs typeface="Times New Roman" pitchFamily="18" charset="0"/>
            </a:endParaRPr>
          </a:p>
        </p:txBody>
      </p:sp>
      <p:sp>
        <p:nvSpPr>
          <p:cNvPr id="41072" name="Text Box 112"/>
          <p:cNvSpPr txBox="1">
            <a:spLocks noChangeArrowheads="1"/>
          </p:cNvSpPr>
          <p:nvPr/>
        </p:nvSpPr>
        <p:spPr bwMode="gray">
          <a:xfrm>
            <a:off x="1576179" y="32004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3</a:t>
            </a:r>
          </a:p>
        </p:txBody>
      </p:sp>
      <p:sp>
        <p:nvSpPr>
          <p:cNvPr id="41073" name="Line 113"/>
          <p:cNvSpPr>
            <a:spLocks noChangeShapeType="1"/>
          </p:cNvSpPr>
          <p:nvPr/>
        </p:nvSpPr>
        <p:spPr bwMode="auto">
          <a:xfrm>
            <a:off x="1981200" y="46259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4" name="Text Box 114"/>
          <p:cNvSpPr txBox="1">
            <a:spLocks noChangeArrowheads="1"/>
          </p:cNvSpPr>
          <p:nvPr/>
        </p:nvSpPr>
        <p:spPr bwMode="auto">
          <a:xfrm>
            <a:off x="2531442" y="3799829"/>
            <a:ext cx="6248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Định hướng </a:t>
            </a:r>
            <a:r>
              <a:rPr lang="vi-VN" sz="2800" dirty="0" smtClean="0">
                <a:latin typeface="Times New Roman" pitchFamily="18" charset="0"/>
                <a:cs typeface="Times New Roman" pitchFamily="18" charset="0"/>
              </a:rPr>
              <a:t>chiến lược </a:t>
            </a:r>
            <a:r>
              <a:rPr lang="vi-VN" sz="2800" dirty="0" smtClean="0">
                <a:latin typeface="Times New Roman" pitchFamily="18" charset="0"/>
                <a:cs typeface="Times New Roman" pitchFamily="18" charset="0"/>
              </a:rPr>
              <a:t>phát triển nhà </a:t>
            </a:r>
            <a:r>
              <a:rPr lang="vi-VN" sz="2800" dirty="0"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và </a:t>
            </a:r>
            <a:r>
              <a:rPr lang="vi-VN" sz="2800" dirty="0" smtClean="0">
                <a:latin typeface="Times New Roman" pitchFamily="18" charset="0"/>
                <a:cs typeface="Times New Roman" pitchFamily="18" charset="0"/>
              </a:rPr>
              <a:t>tầm nhìn đến năm 2020</a:t>
            </a:r>
            <a:endParaRPr lang="en-US" sz="2800" dirty="0">
              <a:latin typeface="Times New Roman" pitchFamily="18" charset="0"/>
              <a:cs typeface="Times New Roman" pitchFamily="18" charset="0"/>
            </a:endParaRPr>
          </a:p>
        </p:txBody>
      </p:sp>
      <p:sp>
        <p:nvSpPr>
          <p:cNvPr id="41075" name="Text Box 115"/>
          <p:cNvSpPr txBox="1">
            <a:spLocks noChangeArrowheads="1"/>
          </p:cNvSpPr>
          <p:nvPr/>
        </p:nvSpPr>
        <p:spPr bwMode="gray">
          <a:xfrm>
            <a:off x="1576179" y="41148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4</a:t>
            </a:r>
          </a:p>
        </p:txBody>
      </p:sp>
      <p:grpSp>
        <p:nvGrpSpPr>
          <p:cNvPr id="57" name="Group 102"/>
          <p:cNvGrpSpPr>
            <a:grpSpLocks/>
          </p:cNvGrpSpPr>
          <p:nvPr/>
        </p:nvGrpSpPr>
        <p:grpSpPr bwMode="auto">
          <a:xfrm>
            <a:off x="1388442" y="4877297"/>
            <a:ext cx="762000" cy="665163"/>
            <a:chOff x="1110" y="2656"/>
            <a:chExt cx="1549" cy="1351"/>
          </a:xfrm>
        </p:grpSpPr>
        <p:sp>
          <p:nvSpPr>
            <p:cNvPr id="58"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59"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0"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1" name="Line 110"/>
          <p:cNvSpPr>
            <a:spLocks noChangeShapeType="1"/>
          </p:cNvSpPr>
          <p:nvPr/>
        </p:nvSpPr>
        <p:spPr bwMode="auto">
          <a:xfrm>
            <a:off x="1998042" y="5486897"/>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2" name="Text Box 111"/>
          <p:cNvSpPr txBox="1">
            <a:spLocks noChangeArrowheads="1"/>
          </p:cNvSpPr>
          <p:nvPr/>
        </p:nvSpPr>
        <p:spPr bwMode="auto">
          <a:xfrm>
            <a:off x="2531442" y="4689793"/>
            <a:ext cx="66125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2800" dirty="0" smtClean="0">
                <a:latin typeface="Times New Roman" pitchFamily="18" charset="0"/>
                <a:cs typeface="Times New Roman" pitchFamily="18" charset="0"/>
              </a:rPr>
              <a:t>Nhiệm vụ và giải pháp chiến lược phát triển trường năm 2015 và tầm nhìn đến 2020</a:t>
            </a:r>
            <a:endParaRPr lang="en-US" sz="2800" dirty="0">
              <a:latin typeface="Times New Roman" pitchFamily="18" charset="0"/>
              <a:cs typeface="Times New Roman" pitchFamily="18" charset="0"/>
            </a:endParaRPr>
          </a:p>
        </p:txBody>
      </p:sp>
      <p:sp>
        <p:nvSpPr>
          <p:cNvPr id="63" name="Text Box 115"/>
          <p:cNvSpPr txBox="1">
            <a:spLocks noChangeArrowheads="1"/>
          </p:cNvSpPr>
          <p:nvPr/>
        </p:nvSpPr>
        <p:spPr bwMode="gray">
          <a:xfrm>
            <a:off x="1595491" y="497561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5</a:t>
            </a:r>
            <a:endParaRPr lang="en-US" sz="2400" b="1" dirty="0">
              <a:latin typeface="Times New Roman" pitchFamily="18" charset="0"/>
              <a:cs typeface="Times New Roman" pitchFamily="18" charset="0"/>
            </a:endParaRPr>
          </a:p>
        </p:txBody>
      </p:sp>
      <p:grpSp>
        <p:nvGrpSpPr>
          <p:cNvPr id="64" name="Group 106"/>
          <p:cNvGrpSpPr>
            <a:grpSpLocks/>
          </p:cNvGrpSpPr>
          <p:nvPr/>
        </p:nvGrpSpPr>
        <p:grpSpPr bwMode="auto">
          <a:xfrm>
            <a:off x="1371600" y="5732154"/>
            <a:ext cx="762000" cy="665163"/>
            <a:chOff x="3174" y="2656"/>
            <a:chExt cx="1549" cy="1351"/>
          </a:xfrm>
        </p:grpSpPr>
        <p:sp>
          <p:nvSpPr>
            <p:cNvPr id="65"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6"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7"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8" name="Line 113"/>
          <p:cNvSpPr>
            <a:spLocks noChangeShapeType="1"/>
          </p:cNvSpPr>
          <p:nvPr/>
        </p:nvSpPr>
        <p:spPr bwMode="auto">
          <a:xfrm>
            <a:off x="1981200" y="6341754"/>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9" name="Text Box 114"/>
          <p:cNvSpPr txBox="1">
            <a:spLocks noChangeArrowheads="1"/>
          </p:cNvSpPr>
          <p:nvPr/>
        </p:nvSpPr>
        <p:spPr bwMode="auto">
          <a:xfrm>
            <a:off x="2643524" y="5874097"/>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luận</a:t>
            </a:r>
            <a:endParaRPr lang="en-US" sz="2800" dirty="0">
              <a:latin typeface="Times New Roman" pitchFamily="18" charset="0"/>
              <a:cs typeface="Times New Roman" pitchFamily="18" charset="0"/>
            </a:endParaRPr>
          </a:p>
        </p:txBody>
      </p:sp>
      <p:sp>
        <p:nvSpPr>
          <p:cNvPr id="70" name="Text Box 115"/>
          <p:cNvSpPr txBox="1">
            <a:spLocks noChangeArrowheads="1"/>
          </p:cNvSpPr>
          <p:nvPr/>
        </p:nvSpPr>
        <p:spPr bwMode="gray">
          <a:xfrm>
            <a:off x="1576180" y="583057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6</a:t>
            </a:r>
            <a:endParaRPr lang="en-US"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ĐẶT VẤN ĐỀ</a:t>
            </a:r>
            <a:endParaRPr lang="en-US" sz="3600"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457200" y="1219200"/>
            <a:ext cx="7848600" cy="3429000"/>
          </a:xfrm>
        </p:spPr>
        <p:txBody>
          <a:bodyPr/>
          <a:lstStyle/>
          <a:p>
            <a:pPr algn="just"/>
            <a:r>
              <a:rPr lang="vi-VN" sz="2800" dirty="0" smtClean="0">
                <a:latin typeface="Times New Roman" pitchFamily="18" charset="0"/>
                <a:cs typeface="Times New Roman" pitchFamily="18" charset="0"/>
              </a:rPr>
              <a:t>Hội nghị lần thứ 8 khóa XI của </a:t>
            </a:r>
            <a:r>
              <a:rPr lang="vi-VN" sz="2800" dirty="0" smtClean="0">
                <a:latin typeface="Times New Roman" pitchFamily="18" charset="0"/>
                <a:cs typeface="Times New Roman" pitchFamily="18" charset="0"/>
              </a:rPr>
              <a:t>B</a:t>
            </a:r>
            <a:r>
              <a:rPr lang="en-US" sz="2800" dirty="0" smtClean="0">
                <a:latin typeface="Times New Roman" pitchFamily="18" charset="0"/>
                <a:cs typeface="Times New Roman" pitchFamily="18" charset="0"/>
              </a:rPr>
              <a:t>CH</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Trung ương Đảng (Nghị quyết số 29-NQ/TW ngày 4/11/2013) về “Đổi mới căn bản, toàn diện </a:t>
            </a:r>
            <a:r>
              <a:rPr lang="en-US" sz="2800" dirty="0" smtClean="0">
                <a:latin typeface="Times New Roman" pitchFamily="18" charset="0"/>
                <a:cs typeface="Times New Roman" pitchFamily="18" charset="0"/>
              </a:rPr>
              <a:t>GD</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và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đáp ứng yêu cầu </a:t>
            </a:r>
            <a:r>
              <a:rPr lang="en-US" sz="2800" dirty="0" smtClean="0">
                <a:latin typeface="Times New Roman" pitchFamily="18" charset="0"/>
                <a:cs typeface="Times New Roman" pitchFamily="18" charset="0"/>
              </a:rPr>
              <a:t>CNH</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hiện đại hóa trong điều kiện kinh tế thị trường định hướng </a:t>
            </a:r>
            <a:r>
              <a:rPr lang="en-US" sz="2800" dirty="0" smtClean="0">
                <a:latin typeface="Times New Roman" pitchFamily="18" charset="0"/>
                <a:cs typeface="Times New Roman" pitchFamily="18" charset="0"/>
              </a:rPr>
              <a:t>XHCN</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và hội nhập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p>
          <a:p>
            <a:pPr algn="just"/>
            <a:r>
              <a:rPr lang="vi-VN" sz="2800" dirty="0" smtClean="0">
                <a:latin typeface="Times New Roman" pitchFamily="18" charset="0"/>
                <a:cs typeface="Times New Roman" pitchFamily="18" charset="0"/>
              </a:rPr>
              <a:t>Để </a:t>
            </a:r>
            <a:r>
              <a:rPr lang="vi-VN" sz="2800" dirty="0" smtClean="0">
                <a:latin typeface="Times New Roman" pitchFamily="18" charset="0"/>
                <a:cs typeface="Times New Roman" pitchFamily="18" charset="0"/>
              </a:rPr>
              <a:t>xây dựng trường </a:t>
            </a:r>
            <a:r>
              <a:rPr lang="vi-VN" sz="2800" dirty="0" smtClean="0">
                <a:latin typeface="Times New Roman" pitchFamily="18" charset="0"/>
                <a:cs typeface="Times New Roman" pitchFamily="18" charset="0"/>
              </a:rPr>
              <a:t>Cao </a:t>
            </a:r>
            <a:r>
              <a:rPr lang="vi-VN" sz="2800" dirty="0" smtClean="0">
                <a:latin typeface="Times New Roman" pitchFamily="18" charset="0"/>
                <a:cs typeface="Times New Roman" pitchFamily="18" charset="0"/>
              </a:rPr>
              <a:t>đẳng kỹ thuật Lý Tự Trọng </a:t>
            </a:r>
            <a:r>
              <a:rPr lang="en-US" sz="2800" dirty="0" smtClean="0">
                <a:latin typeface="Times New Roman" pitchFamily="18" charset="0"/>
                <a:cs typeface="Times New Roman" pitchFamily="18" charset="0"/>
              </a:rPr>
              <a:t>TP. HCM</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thành trường trọng điểm của thành phố và khu vực đến năm </a:t>
            </a:r>
            <a:r>
              <a:rPr lang="vi-VN" sz="2800" dirty="0" smtClean="0">
                <a:latin typeface="Times New Roman" pitchFamily="18" charset="0"/>
                <a:cs typeface="Times New Roman" pitchFamily="18" charset="0"/>
              </a:rPr>
              <a:t>2020</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toàn </a:t>
            </a:r>
            <a:r>
              <a:rPr lang="vi-VN" sz="2800" dirty="0" smtClean="0">
                <a:latin typeface="Times New Roman" pitchFamily="18" charset="0"/>
                <a:cs typeface="Times New Roman" pitchFamily="18" charset="0"/>
              </a:rPr>
              <a:t>diện </a:t>
            </a:r>
            <a:r>
              <a:rPr lang="en-US" sz="2800" dirty="0" smtClean="0">
                <a:latin typeface="Times New Roman" pitchFamily="18" charset="0"/>
                <a:cs typeface="Times New Roman" pitchFamily="18" charset="0"/>
              </a:rPr>
              <a:t>GD</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và </a:t>
            </a:r>
            <a:r>
              <a:rPr lang="en-US" sz="2800" dirty="0" smtClean="0">
                <a:latin typeface="Times New Roman" pitchFamily="18" charset="0"/>
                <a:cs typeface="Times New Roman" pitchFamily="18" charset="0"/>
              </a:rPr>
              <a:t>ĐT</a:t>
            </a:r>
            <a:r>
              <a:rPr lang="vi-VN"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PHÂN TÍCH BỐI CẢNH</a:t>
            </a:r>
            <a:endParaRPr lang="en-US" sz="3600"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381000" y="1066800"/>
            <a:ext cx="7848600" cy="3429000"/>
          </a:xfrm>
        </p:spPr>
        <p:txBody>
          <a:bodyPr/>
          <a:lstStyle/>
          <a:p>
            <a:pPr algn="just"/>
            <a:r>
              <a:rPr lang="vi-VN" sz="2800" dirty="0" smtClean="0">
                <a:latin typeface="Times New Roman" pitchFamily="18" charset="0"/>
                <a:cs typeface="Times New Roman" pitchFamily="18" charset="0"/>
              </a:rPr>
              <a:t>Sự phát triển của đất </a:t>
            </a:r>
            <a:r>
              <a:rPr lang="vi-VN" sz="2800" dirty="0"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T</a:t>
            </a:r>
            <a:r>
              <a:rPr lang="vi-VN" sz="2800" dirty="0" smtClean="0">
                <a:latin typeface="Times New Roman" pitchFamily="18" charset="0"/>
                <a:cs typeface="Times New Roman" pitchFamily="18" charset="0"/>
              </a:rPr>
              <a:t>huận </a:t>
            </a:r>
            <a:r>
              <a:rPr lang="vi-VN" sz="2800" dirty="0" smtClean="0">
                <a:latin typeface="Times New Roman" pitchFamily="18" charset="0"/>
                <a:cs typeface="Times New Roman" pitchFamily="18" charset="0"/>
              </a:rPr>
              <a:t>lợi để </a:t>
            </a:r>
            <a:r>
              <a:rPr lang="vi-VN" sz="2800" dirty="0" smtClean="0">
                <a:latin typeface="Times New Roman" pitchFamily="18" charset="0"/>
                <a:cs typeface="Times New Roman" pitchFamily="18" charset="0"/>
              </a:rPr>
              <a:t>tiếp </a:t>
            </a:r>
            <a:r>
              <a:rPr lang="vi-VN" sz="2800" dirty="0" smtClean="0">
                <a:latin typeface="Times New Roman" pitchFamily="18" charset="0"/>
                <a:cs typeface="Times New Roman" pitchFamily="18" charset="0"/>
              </a:rPr>
              <a:t>cận với những mô hình </a:t>
            </a:r>
            <a:r>
              <a:rPr lang="en-US" sz="2800" dirty="0" smtClean="0">
                <a:latin typeface="Times New Roman" pitchFamily="18" charset="0"/>
                <a:cs typeface="Times New Roman" pitchFamily="18" charset="0"/>
              </a:rPr>
              <a:t>GD </a:t>
            </a:r>
            <a:r>
              <a:rPr lang="vi-VN" sz="2800" dirty="0" smtClean="0">
                <a:latin typeface="Times New Roman" pitchFamily="18" charset="0"/>
                <a:cs typeface="Times New Roman" pitchFamily="18" charset="0"/>
              </a:rPr>
              <a:t>hiện </a:t>
            </a:r>
            <a:r>
              <a:rPr lang="vi-VN" sz="2800" dirty="0" smtClean="0">
                <a:latin typeface="Times New Roman" pitchFamily="18" charset="0"/>
                <a:cs typeface="Times New Roman" pitchFamily="18" charset="0"/>
              </a:rPr>
              <a:t>đại theo xu thế và tri thức mới</a:t>
            </a:r>
            <a:r>
              <a:rPr lang="en-US" sz="2800" dirty="0" smtClean="0">
                <a:latin typeface="Times New Roman" pitchFamily="18" charset="0"/>
                <a:cs typeface="Times New Roman" pitchFamily="18" charset="0"/>
              </a:rPr>
              <a:t>.</a:t>
            </a:r>
          </a:p>
          <a:p>
            <a:pPr algn="just"/>
            <a:r>
              <a:rPr lang="vi-VN" sz="2800" dirty="0" smtClean="0">
                <a:latin typeface="Times New Roman" pitchFamily="18" charset="0"/>
                <a:cs typeface="Times New Roman" pitchFamily="18" charset="0"/>
              </a:rPr>
              <a:t>Hội </a:t>
            </a:r>
            <a:r>
              <a:rPr lang="vi-VN" sz="2800" dirty="0" smtClean="0">
                <a:latin typeface="Times New Roman" pitchFamily="18" charset="0"/>
                <a:cs typeface="Times New Roman" pitchFamily="18" charset="0"/>
              </a:rPr>
              <a:t>nghị lần thứ 8 khóa XI của </a:t>
            </a:r>
            <a:r>
              <a:rPr lang="vi-VN" sz="2800" dirty="0" smtClean="0">
                <a:latin typeface="Times New Roman" pitchFamily="18" charset="0"/>
                <a:cs typeface="Times New Roman" pitchFamily="18" charset="0"/>
              </a:rPr>
              <a:t>BC</a:t>
            </a:r>
            <a:r>
              <a:rPr lang="en-US" sz="2800" dirty="0" smtClean="0">
                <a:latin typeface="Times New Roman" pitchFamily="18" charset="0"/>
                <a:cs typeface="Times New Roman" pitchFamily="18" charset="0"/>
              </a:rPr>
              <a:t>H</a:t>
            </a:r>
            <a:r>
              <a:rPr lang="vi-VN" sz="2800" dirty="0" smtClean="0">
                <a:latin typeface="Times New Roman" pitchFamily="18" charset="0"/>
                <a:cs typeface="Times New Roman" pitchFamily="18" charset="0"/>
              </a:rPr>
              <a:t> T</a:t>
            </a:r>
            <a:r>
              <a:rPr lang="en-US" sz="2800" dirty="0" smtClean="0">
                <a:latin typeface="Times New Roman" pitchFamily="18" charset="0"/>
                <a:cs typeface="Times New Roman" pitchFamily="18" charset="0"/>
              </a:rPr>
              <a:t>W</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Đảng (Nghị quyết số 29-NQ/TW ngày 4/11/2013) đã xác định mục tiêu cụ thể đối với </a:t>
            </a:r>
            <a:r>
              <a:rPr lang="vi-VN" sz="2800" dirty="0" smtClean="0">
                <a:latin typeface="Times New Roman" pitchFamily="18" charset="0"/>
                <a:cs typeface="Times New Roman" pitchFamily="18" charset="0"/>
              </a:rPr>
              <a:t>GDĐH </a:t>
            </a:r>
            <a:r>
              <a:rPr lang="vi-VN" sz="2800" dirty="0" smtClean="0">
                <a:solidFill>
                  <a:srgbClr val="FFFF00"/>
                </a:solidFill>
                <a:latin typeface="Times New Roman" pitchFamily="18" charset="0"/>
                <a:cs typeface="Times New Roman" pitchFamily="18" charset="0"/>
              </a:rPr>
              <a:t>“Tập trung đào tạo nhân lực trình độ cao, bồi dưỡng nhân tài, phát triển phẩm chất và năng lực tự học, tự làm giàu tri thức, sáng tạo của người học. Hoàn thiện mạng lưới các cơ sở GDĐH, cơ cấu ngành nghề và trình độ </a:t>
            </a:r>
            <a:r>
              <a:rPr lang="en-US" sz="2800" dirty="0" smtClean="0">
                <a:solidFill>
                  <a:srgbClr val="FFFF00"/>
                </a:solidFill>
                <a:latin typeface="Times New Roman" pitchFamily="18" charset="0"/>
                <a:cs typeface="Times New Roman" pitchFamily="18" charset="0"/>
              </a:rPr>
              <a:t>ĐT</a:t>
            </a:r>
            <a:r>
              <a:rPr lang="vi-VN" sz="2800" dirty="0" smtClean="0">
                <a:solidFill>
                  <a:srgbClr val="FFFF00"/>
                </a:solidFill>
                <a:latin typeface="Times New Roman" pitchFamily="18" charset="0"/>
                <a:cs typeface="Times New Roman" pitchFamily="18" charset="0"/>
              </a:rPr>
              <a:t> </a:t>
            </a:r>
            <a:r>
              <a:rPr lang="vi-VN" sz="2800" dirty="0" smtClean="0">
                <a:solidFill>
                  <a:srgbClr val="FFFF00"/>
                </a:solidFill>
                <a:latin typeface="Times New Roman" pitchFamily="18" charset="0"/>
                <a:cs typeface="Times New Roman" pitchFamily="18" charset="0"/>
              </a:rPr>
              <a:t>phù hợp với quy hoạch phát triển nhân lực quốc gia,…”.</a:t>
            </a:r>
            <a:endParaRPr 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478392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58" name="Group 26"/>
          <p:cNvGrpSpPr>
            <a:grpSpLocks/>
          </p:cNvGrpSpPr>
          <p:nvPr/>
        </p:nvGrpSpPr>
        <p:grpSpPr bwMode="auto">
          <a:xfrm>
            <a:off x="3071021" y="1057467"/>
            <a:ext cx="2262979" cy="2600133"/>
            <a:chOff x="2005" y="1314"/>
            <a:chExt cx="1888" cy="1993"/>
          </a:xfrm>
        </p:grpSpPr>
        <p:grpSp>
          <p:nvGrpSpPr>
            <p:cNvPr id="44059" name="Group 27"/>
            <p:cNvGrpSpPr>
              <a:grpSpLocks/>
            </p:cNvGrpSpPr>
            <p:nvPr/>
          </p:nvGrpSpPr>
          <p:grpSpPr bwMode="auto">
            <a:xfrm>
              <a:off x="2005" y="2388"/>
              <a:ext cx="1888" cy="919"/>
              <a:chOff x="1981" y="2031"/>
              <a:chExt cx="1925" cy="937"/>
            </a:xfrm>
          </p:grpSpPr>
          <p:sp>
            <p:nvSpPr>
              <p:cNvPr id="44060" name="Oval 28"/>
              <p:cNvSpPr>
                <a:spLocks noChangeArrowheads="1"/>
              </p:cNvSpPr>
              <p:nvPr/>
            </p:nvSpPr>
            <p:spPr bwMode="gray">
              <a:xfrm>
                <a:off x="2001" y="2061"/>
                <a:ext cx="1905" cy="907"/>
              </a:xfrm>
              <a:prstGeom prst="ellipse">
                <a:avLst/>
              </a:prstGeom>
              <a:gradFill rotWithShape="1">
                <a:gsLst>
                  <a:gs pos="0">
                    <a:schemeClr val="hlink"/>
                  </a:gs>
                  <a:gs pos="100000">
                    <a:schemeClr val="hlink">
                      <a:gamma/>
                      <a:shade val="48627"/>
                      <a:invGamma/>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4061" name="Oval 29"/>
              <p:cNvSpPr>
                <a:spLocks noChangeArrowheads="1"/>
              </p:cNvSpPr>
              <p:nvPr/>
            </p:nvSpPr>
            <p:spPr bwMode="gray">
              <a:xfrm>
                <a:off x="1981" y="2031"/>
                <a:ext cx="1905" cy="907"/>
              </a:xfrm>
              <a:prstGeom prst="ellipse">
                <a:avLst/>
              </a:prstGeom>
              <a:gradFill rotWithShape="1">
                <a:gsLst>
                  <a:gs pos="0">
                    <a:schemeClr val="hlink">
                      <a:gamma/>
                      <a:tint val="44314"/>
                      <a:invGamma/>
                    </a:schemeClr>
                  </a:gs>
                  <a:gs pos="100000">
                    <a:schemeClr val="hlink"/>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4062"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3"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4"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5"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24"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PHÂN TÍCH BỐI CẢNH</a:t>
            </a:r>
            <a:endParaRPr lang="en-US" sz="3600" dirty="0">
              <a:latin typeface="Times New Roman" pitchFamily="18" charset="0"/>
              <a:cs typeface="Times New Roman" pitchFamily="18" charset="0"/>
            </a:endParaRPr>
          </a:p>
        </p:txBody>
      </p:sp>
      <p:grpSp>
        <p:nvGrpSpPr>
          <p:cNvPr id="2" name="Group 1"/>
          <p:cNvGrpSpPr/>
          <p:nvPr/>
        </p:nvGrpSpPr>
        <p:grpSpPr>
          <a:xfrm>
            <a:off x="914400" y="1273314"/>
            <a:ext cx="6705600" cy="5127486"/>
            <a:chOff x="914400" y="1273314"/>
            <a:chExt cx="6705600" cy="5127486"/>
          </a:xfrm>
        </p:grpSpPr>
        <p:sp>
          <p:nvSpPr>
            <p:cNvPr id="4405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44056"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44066" name="Text Box 34"/>
            <p:cNvSpPr txBox="1">
              <a:spLocks noChangeArrowheads="1"/>
            </p:cNvSpPr>
            <p:nvPr/>
          </p:nvSpPr>
          <p:spPr bwMode="gray">
            <a:xfrm>
              <a:off x="3505200" y="1273314"/>
              <a:ext cx="131318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000" b="1" dirty="0" err="1" smtClean="0">
                  <a:solidFill>
                    <a:srgbClr val="000000"/>
                  </a:solidFill>
                  <a:latin typeface="Times New Roman" pitchFamily="18" charset="0"/>
                  <a:cs typeface="Times New Roman" pitchFamily="18" charset="0"/>
                </a:rPr>
                <a:t>Mục</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tiêu</a:t>
              </a:r>
              <a:r>
                <a:rPr lang="en-US" sz="2000" b="1" dirty="0" smtClean="0">
                  <a:solidFill>
                    <a:srgbClr val="000000"/>
                  </a:solidFill>
                  <a:latin typeface="Times New Roman" pitchFamily="18" charset="0"/>
                  <a:cs typeface="Times New Roman" pitchFamily="18" charset="0"/>
                </a:rPr>
                <a:t> </a:t>
              </a:r>
            </a:p>
            <a:p>
              <a:pPr algn="ctr" eaLnBrk="0" hangingPunct="0"/>
              <a:r>
                <a:rPr lang="en-US" sz="2000" b="1" dirty="0" err="1" smtClean="0">
                  <a:solidFill>
                    <a:srgbClr val="000000"/>
                  </a:solidFill>
                  <a:latin typeface="Times New Roman" pitchFamily="18" charset="0"/>
                  <a:cs typeface="Times New Roman" pitchFamily="18" charset="0"/>
                </a:rPr>
                <a:t>chiến</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lược</a:t>
              </a:r>
              <a:endParaRPr lang="en-US" sz="1200" dirty="0">
                <a:solidFill>
                  <a:srgbClr val="000000"/>
                </a:solidFill>
                <a:latin typeface="Times New Roman" pitchFamily="18" charset="0"/>
                <a:cs typeface="Times New Roman" pitchFamily="18" charset="0"/>
              </a:endParaRPr>
            </a:p>
          </p:txBody>
        </p:sp>
        <p:sp>
          <p:nvSpPr>
            <p:cNvPr id="25" name="Text Box 34"/>
            <p:cNvSpPr txBox="1">
              <a:spLocks noChangeArrowheads="1"/>
            </p:cNvSpPr>
            <p:nvPr/>
          </p:nvSpPr>
          <p:spPr bwMode="gray">
            <a:xfrm>
              <a:off x="2971800" y="2658070"/>
              <a:ext cx="247268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b="1" dirty="0">
                  <a:solidFill>
                    <a:srgbClr val="000000"/>
                  </a:solidFill>
                  <a:latin typeface="Times New Roman" pitchFamily="18" charset="0"/>
                  <a:cs typeface="Times New Roman" pitchFamily="18" charset="0"/>
                </a:rPr>
                <a:t>N</a:t>
              </a:r>
              <a:r>
                <a:rPr lang="vi-VN" b="1" dirty="0" smtClean="0">
                  <a:solidFill>
                    <a:srgbClr val="000000"/>
                  </a:solidFill>
                  <a:latin typeface="Times New Roman" pitchFamily="18" charset="0"/>
                  <a:cs typeface="Times New Roman" pitchFamily="18" charset="0"/>
                </a:rPr>
                <a:t>âng cao chất lượng giáo dục đại học, cao đẳng </a:t>
              </a:r>
              <a:endParaRPr lang="en-US" sz="1100" dirty="0">
                <a:solidFill>
                  <a:srgbClr val="000000"/>
                </a:solidFill>
                <a:latin typeface="Times New Roman" pitchFamily="18" charset="0"/>
                <a:cs typeface="Times New Roman" pitchFamily="18" charset="0"/>
              </a:endParaRPr>
            </a:p>
          </p:txBody>
        </p:sp>
        <p:sp>
          <p:nvSpPr>
            <p:cNvPr id="27" name="AutoShape 18"/>
            <p:cNvSpPr>
              <a:spLocks noChangeArrowheads="1"/>
            </p:cNvSpPr>
            <p:nvPr/>
          </p:nvSpPr>
          <p:spPr bwMode="auto">
            <a:xfrm>
              <a:off x="53340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28" name="AutoShape 20"/>
            <p:cNvSpPr>
              <a:spLocks noChangeArrowheads="1"/>
            </p:cNvSpPr>
            <p:nvPr/>
          </p:nvSpPr>
          <p:spPr bwMode="auto">
            <a:xfrm>
              <a:off x="9144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29" name="Freeform 23"/>
            <p:cNvSpPr>
              <a:spLocks/>
            </p:cNvSpPr>
            <p:nvPr/>
          </p:nvSpPr>
          <p:spPr bwMode="gray">
            <a:xfrm>
              <a:off x="2994025" y="3636964"/>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0" name="Freeform 25"/>
            <p:cNvSpPr>
              <a:spLocks/>
            </p:cNvSpPr>
            <p:nvPr/>
          </p:nvSpPr>
          <p:spPr bwMode="gray">
            <a:xfrm flipH="1">
              <a:off x="4646613" y="3636963"/>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1" name="Text Box 34"/>
            <p:cNvSpPr txBox="1">
              <a:spLocks noChangeArrowheads="1"/>
            </p:cNvSpPr>
            <p:nvPr/>
          </p:nvSpPr>
          <p:spPr bwMode="gray">
            <a:xfrm>
              <a:off x="1052360" y="3942241"/>
              <a:ext cx="199564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smtClean="0">
                  <a:solidFill>
                    <a:srgbClr val="000000"/>
                  </a:solidFill>
                  <a:latin typeface="Times New Roman" pitchFamily="18" charset="0"/>
                  <a:cs typeface="Times New Roman" pitchFamily="18" charset="0"/>
                </a:rPr>
                <a:t>X</a:t>
              </a:r>
              <a:r>
                <a:rPr lang="vi-VN" sz="1600" b="1" dirty="0" smtClean="0">
                  <a:solidFill>
                    <a:srgbClr val="000000"/>
                  </a:solidFill>
                  <a:latin typeface="Times New Roman" pitchFamily="18" charset="0"/>
                  <a:cs typeface="Times New Roman" pitchFamily="18" charset="0"/>
                </a:rPr>
                <a:t>ây dựng đội ngũ cán bộ khoa học - kỹ thuật, cán bộ quản lý các ngành, lĩnh vực theo yêu cầu chuyển dịch cơ cấu kinh tế, chuyển đổi mô hình tăng trưởng kinh tế thành phố</a:t>
              </a:r>
              <a:endParaRPr lang="en-US" sz="1050" dirty="0">
                <a:solidFill>
                  <a:srgbClr val="000000"/>
                </a:solidFill>
                <a:latin typeface="Times New Roman" pitchFamily="18" charset="0"/>
                <a:cs typeface="Times New Roman" pitchFamily="18" charset="0"/>
              </a:endParaRPr>
            </a:p>
          </p:txBody>
        </p:sp>
        <p:sp>
          <p:nvSpPr>
            <p:cNvPr id="32" name="Text Box 34"/>
            <p:cNvSpPr txBox="1">
              <a:spLocks noChangeArrowheads="1"/>
            </p:cNvSpPr>
            <p:nvPr/>
          </p:nvSpPr>
          <p:spPr bwMode="gray">
            <a:xfrm>
              <a:off x="5479180" y="3913138"/>
              <a:ext cx="199564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a:solidFill>
                    <a:srgbClr val="000000"/>
                  </a:solidFill>
                  <a:latin typeface="Times New Roman" pitchFamily="18" charset="0"/>
                  <a:cs typeface="Times New Roman" pitchFamily="18" charset="0"/>
                </a:rPr>
                <a:t>T</a:t>
              </a:r>
              <a:r>
                <a:rPr lang="vi-VN" sz="1600" b="1" dirty="0" smtClean="0">
                  <a:solidFill>
                    <a:srgbClr val="000000"/>
                  </a:solidFill>
                  <a:latin typeface="Times New Roman" pitchFamily="18" charset="0"/>
                  <a:cs typeface="Times New Roman" pitchFamily="18" charset="0"/>
                </a:rPr>
                <a:t>ừng bước tham gia thị trường lao động kỹ thuật cao trong khu vực ASEAN và quốc tế</a:t>
              </a:r>
              <a:endParaRPr lang="en-US" sz="1050" dirty="0">
                <a:solidFill>
                  <a:srgbClr val="000000"/>
                </a:solidFill>
                <a:latin typeface="Times New Roman" pitchFamily="18" charset="0"/>
                <a:cs typeface="Times New Roman" pitchFamily="18" charset="0"/>
              </a:endParaRPr>
            </a:p>
          </p:txBody>
        </p:sp>
        <p:sp>
          <p:nvSpPr>
            <p:cNvPr id="4" name="Down Arrow 3"/>
            <p:cNvSpPr/>
            <p:nvPr/>
          </p:nvSpPr>
          <p:spPr>
            <a:xfrm>
              <a:off x="3950399" y="2139007"/>
              <a:ext cx="480711" cy="35802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r>
              <a:rPr lang="vi-VN" sz="3600" dirty="0" smtClean="0">
                <a:latin typeface="Times New Roman" pitchFamily="18" charset="0"/>
                <a:cs typeface="Times New Roman" pitchFamily="18" charset="0"/>
              </a:rPr>
              <a:t>THỰC TRẠNG CỦA </a:t>
            </a:r>
            <a:r>
              <a:rPr lang="vi-VN" sz="3600" dirty="0" smtClean="0">
                <a:latin typeface="Times New Roman" pitchFamily="18" charset="0"/>
                <a:cs typeface="Times New Roman" pitchFamily="18" charset="0"/>
              </a:rPr>
              <a:t>TRƯỜNG</a:t>
            </a:r>
            <a:endParaRPr lang="en-US" sz="3600" dirty="0">
              <a:latin typeface="Times New Roman" pitchFamily="18" charset="0"/>
              <a:cs typeface="Times New Roman" pitchFamily="18" charset="0"/>
            </a:endParaRPr>
          </a:p>
        </p:txBody>
      </p:sp>
      <p:sp>
        <p:nvSpPr>
          <p:cNvPr id="20" name="Rectangle 6"/>
          <p:cNvSpPr txBox="1">
            <a:spLocks noChangeArrowheads="1"/>
          </p:cNvSpPr>
          <p:nvPr/>
        </p:nvSpPr>
        <p:spPr bwMode="auto">
          <a:xfrm>
            <a:off x="152400" y="838200"/>
            <a:ext cx="847725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hành </a:t>
            </a:r>
            <a:r>
              <a:rPr lang="vi-VN" sz="2400" dirty="0" smtClean="0">
                <a:latin typeface="Times New Roman" pitchFamily="18" charset="0"/>
                <a:cs typeface="Times New Roman" pitchFamily="18" charset="0"/>
              </a:rPr>
              <a:t>lập từ </a:t>
            </a:r>
            <a:r>
              <a:rPr lang="vi-VN" sz="2400" dirty="0" smtClean="0">
                <a:latin typeface="Times New Roman" pitchFamily="18" charset="0"/>
                <a:cs typeface="Times New Roman" pitchFamily="18" charset="0"/>
              </a:rPr>
              <a:t>3/2/1986</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vi-VN" sz="2400" dirty="0" smtClean="0">
                <a:latin typeface="Times New Roman" pitchFamily="18" charset="0"/>
                <a:cs typeface="Times New Roman" pitchFamily="18" charset="0"/>
              </a:rPr>
              <a:t> Trường </a:t>
            </a:r>
            <a:r>
              <a:rPr lang="vi-VN" sz="2400" dirty="0" smtClean="0">
                <a:latin typeface="Times New Roman" pitchFamily="18" charset="0"/>
                <a:cs typeface="Times New Roman" pitchFamily="18" charset="0"/>
              </a:rPr>
              <a:t>Cao đẳng Kỹ thuật </a:t>
            </a:r>
            <a:r>
              <a:rPr lang="vi-VN" sz="2400" dirty="0" smtClean="0">
                <a:latin typeface="Times New Roman" pitchFamily="18" charset="0"/>
                <a:cs typeface="Times New Roman" pitchFamily="18" charset="0"/>
              </a:rPr>
              <a:t>Lý </a:t>
            </a:r>
            <a:r>
              <a:rPr lang="vi-VN" sz="2400" dirty="0" smtClean="0">
                <a:latin typeface="Times New Roman" pitchFamily="18" charset="0"/>
                <a:cs typeface="Times New Roman" pitchFamily="18" charset="0"/>
              </a:rPr>
              <a:t>Tự Trọng </a:t>
            </a:r>
            <a:r>
              <a:rPr lang="en-US" sz="2400" dirty="0" smtClean="0">
                <a:latin typeface="Times New Roman" pitchFamily="18" charset="0"/>
                <a:cs typeface="Times New Roman" pitchFamily="18" charset="0"/>
              </a:rPr>
              <a:t>TP. </a:t>
            </a:r>
            <a:r>
              <a:rPr lang="en-US" sz="2400" dirty="0" smtClean="0">
                <a:latin typeface="Times New Roman" pitchFamily="18" charset="0"/>
                <a:cs typeface="Times New Roman" pitchFamily="18" charset="0"/>
              </a:rPr>
              <a:t>HCM </a:t>
            </a:r>
            <a:r>
              <a:rPr lang="en-US" sz="2400" dirty="0" err="1" smtClean="0">
                <a:latin typeface="Times New Roman" pitchFamily="18" charset="0"/>
                <a:cs typeface="Times New Roman" pitchFamily="18" charset="0"/>
              </a:rPr>
              <a:t>vào</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03 tháng 02 năm </a:t>
            </a:r>
            <a:r>
              <a:rPr lang="vi-VN" sz="2400" dirty="0" smtClean="0">
                <a:latin typeface="Times New Roman" pitchFamily="18" charset="0"/>
                <a:cs typeface="Times New Roman" pitchFamily="18" charset="0"/>
              </a:rPr>
              <a:t>2005. </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Trường </a:t>
            </a: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ào </a:t>
            </a:r>
            <a:r>
              <a:rPr lang="vi-VN" sz="2400" dirty="0" smtClean="0">
                <a:latin typeface="Times New Roman" pitchFamily="18" charset="0"/>
                <a:cs typeface="Times New Roman" pitchFamily="18" charset="0"/>
              </a:rPr>
              <a:t>tạo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ao </a:t>
            </a:r>
            <a:r>
              <a:rPr lang="vi-VN" sz="2400" dirty="0" smtClean="0">
                <a:latin typeface="Times New Roman" pitchFamily="18" charset="0"/>
                <a:cs typeface="Times New Roman" pitchFamily="18" charset="0"/>
              </a:rPr>
              <a:t>đẳng và </a:t>
            </a:r>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rung </a:t>
            </a:r>
            <a:r>
              <a:rPr lang="vi-VN" sz="2400" dirty="0" smtClean="0">
                <a:latin typeface="Times New Roman" pitchFamily="18" charset="0"/>
                <a:cs typeface="Times New Roman" pitchFamily="18" charset="0"/>
              </a:rPr>
              <a:t>cấp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huyên </a:t>
            </a:r>
            <a:r>
              <a:rPr lang="vi-VN" sz="2400" dirty="0"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120" name="Text Box 79"/>
          <p:cNvSpPr txBox="1">
            <a:spLocks noChangeArrowheads="1"/>
          </p:cNvSpPr>
          <p:nvPr/>
        </p:nvSpPr>
        <p:spPr bwMode="auto">
          <a:xfrm>
            <a:off x="585115" y="5791200"/>
            <a:ext cx="86268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Ô </a:t>
            </a:r>
            <a:r>
              <a:rPr lang="en-US" sz="1600" b="1" dirty="0" err="1" smtClean="0">
                <a:solidFill>
                  <a:srgbClr val="FFFF00"/>
                </a:solidFill>
                <a:latin typeface="Times New Roman" pitchFamily="18" charset="0"/>
                <a:cs typeface="Times New Roman" pitchFamily="18" charset="0"/>
              </a:rPr>
              <a:t>tô</a:t>
            </a:r>
            <a:endParaRPr lang="en-US" sz="1600" b="1" dirty="0">
              <a:solidFill>
                <a:srgbClr val="FFFF00"/>
              </a:solidFill>
              <a:latin typeface="Times New Roman" pitchFamily="18" charset="0"/>
              <a:cs typeface="Times New Roman" pitchFamily="18" charset="0"/>
            </a:endParaRPr>
          </a:p>
        </p:txBody>
      </p:sp>
      <p:sp>
        <p:nvSpPr>
          <p:cNvPr id="121" name="Text Box 79"/>
          <p:cNvSpPr txBox="1">
            <a:spLocks noChangeArrowheads="1"/>
          </p:cNvSpPr>
          <p:nvPr/>
        </p:nvSpPr>
        <p:spPr bwMode="auto">
          <a:xfrm>
            <a:off x="152400" y="4647537"/>
            <a:ext cx="91611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May</a:t>
            </a:r>
            <a:endParaRPr lang="en-US" sz="1600" b="1" dirty="0">
              <a:solidFill>
                <a:srgbClr val="FFFF00"/>
              </a:solidFill>
              <a:latin typeface="Times New Roman" pitchFamily="18" charset="0"/>
              <a:cs typeface="Times New Roman" pitchFamily="18" charset="0"/>
            </a:endParaRPr>
          </a:p>
        </p:txBody>
      </p:sp>
      <p:sp>
        <p:nvSpPr>
          <p:cNvPr id="122" name="Text Box 79"/>
          <p:cNvSpPr txBox="1">
            <a:spLocks noChangeArrowheads="1"/>
          </p:cNvSpPr>
          <p:nvPr/>
        </p:nvSpPr>
        <p:spPr bwMode="auto">
          <a:xfrm>
            <a:off x="403829" y="3531030"/>
            <a:ext cx="91611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CNTT</a:t>
            </a:r>
            <a:endParaRPr lang="en-US" sz="1600" b="1" dirty="0">
              <a:solidFill>
                <a:srgbClr val="FFFF00"/>
              </a:solidFill>
              <a:latin typeface="Times New Roman" pitchFamily="18" charset="0"/>
              <a:cs typeface="Times New Roman" pitchFamily="18" charset="0"/>
            </a:endParaRPr>
          </a:p>
        </p:txBody>
      </p:sp>
      <p:sp>
        <p:nvSpPr>
          <p:cNvPr id="128" name="Text Box 79"/>
          <p:cNvSpPr txBox="1">
            <a:spLocks noChangeArrowheads="1"/>
          </p:cNvSpPr>
          <p:nvPr/>
        </p:nvSpPr>
        <p:spPr bwMode="auto">
          <a:xfrm>
            <a:off x="8259324" y="3777427"/>
            <a:ext cx="93424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Quản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trị</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mạng</a:t>
            </a:r>
            <a:endParaRPr lang="en-US" sz="1600" b="1" dirty="0">
              <a:solidFill>
                <a:srgbClr val="FFC000"/>
              </a:solidFill>
              <a:latin typeface="Times New Roman" pitchFamily="18" charset="0"/>
              <a:cs typeface="Times New Roman" pitchFamily="18" charset="0"/>
            </a:endParaRPr>
          </a:p>
        </p:txBody>
      </p:sp>
      <p:grpSp>
        <p:nvGrpSpPr>
          <p:cNvPr id="2" name="Group 1"/>
          <p:cNvGrpSpPr/>
          <p:nvPr/>
        </p:nvGrpSpPr>
        <p:grpSpPr>
          <a:xfrm>
            <a:off x="228600" y="2209800"/>
            <a:ext cx="8762999" cy="4324388"/>
            <a:chOff x="916113" y="3003618"/>
            <a:chExt cx="7713537" cy="4024404"/>
          </a:xfrm>
        </p:grpSpPr>
        <p:sp>
          <p:nvSpPr>
            <p:cNvPr id="21" name="AutoShape 44"/>
            <p:cNvSpPr>
              <a:spLocks noChangeArrowheads="1"/>
            </p:cNvSpPr>
            <p:nvPr/>
          </p:nvSpPr>
          <p:spPr bwMode="invGray">
            <a:xfrm rot="18571759">
              <a:off x="2404450" y="414245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2" name="AutoShape 45"/>
            <p:cNvSpPr>
              <a:spLocks noChangeArrowheads="1"/>
            </p:cNvSpPr>
            <p:nvPr/>
          </p:nvSpPr>
          <p:spPr bwMode="invGray">
            <a:xfrm rot="2527745">
              <a:off x="2479465" y="5389123"/>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3" name="AutoShape 46"/>
            <p:cNvSpPr>
              <a:spLocks noChangeArrowheads="1"/>
            </p:cNvSpPr>
            <p:nvPr/>
          </p:nvSpPr>
          <p:spPr bwMode="invGray">
            <a:xfrm rot="13706890">
              <a:off x="1446277" y="4157965"/>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5" name="AutoShape 47"/>
            <p:cNvSpPr>
              <a:spLocks noChangeArrowheads="1"/>
            </p:cNvSpPr>
            <p:nvPr/>
          </p:nvSpPr>
          <p:spPr bwMode="invGray">
            <a:xfrm rot="7535209">
              <a:off x="1433023" y="5369114"/>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6" name="AutoShape 48"/>
            <p:cNvSpPr>
              <a:spLocks noChangeArrowheads="1"/>
            </p:cNvSpPr>
            <p:nvPr/>
          </p:nvSpPr>
          <p:spPr bwMode="invGray">
            <a:xfrm>
              <a:off x="2722119" y="4745040"/>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7" name="AutoShape 49"/>
            <p:cNvSpPr>
              <a:spLocks noChangeArrowheads="1"/>
            </p:cNvSpPr>
            <p:nvPr/>
          </p:nvSpPr>
          <p:spPr bwMode="invGray">
            <a:xfrm rot="10800000">
              <a:off x="1224574" y="4769539"/>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8" name="Oval 50"/>
            <p:cNvSpPr>
              <a:spLocks noChangeArrowheads="1"/>
            </p:cNvSpPr>
            <p:nvPr/>
          </p:nvSpPr>
          <p:spPr bwMode="black">
            <a:xfrm>
              <a:off x="1077245" y="3659061"/>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29" name="Group 51"/>
            <p:cNvGrpSpPr>
              <a:grpSpLocks/>
            </p:cNvGrpSpPr>
            <p:nvPr/>
          </p:nvGrpSpPr>
          <p:grpSpPr bwMode="auto">
            <a:xfrm>
              <a:off x="916113" y="4748759"/>
              <a:ext cx="322263" cy="310477"/>
              <a:chOff x="1973" y="1706"/>
              <a:chExt cx="227" cy="227"/>
            </a:xfrm>
          </p:grpSpPr>
          <p:sp>
            <p:nvSpPr>
              <p:cNvPr id="30"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1"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2" name="Group 54"/>
            <p:cNvGrpSpPr>
              <a:grpSpLocks/>
            </p:cNvGrpSpPr>
            <p:nvPr/>
          </p:nvGrpSpPr>
          <p:grpSpPr bwMode="auto">
            <a:xfrm>
              <a:off x="1298159" y="5686950"/>
              <a:ext cx="298388" cy="302562"/>
              <a:chOff x="1565" y="2659"/>
              <a:chExt cx="227" cy="227"/>
            </a:xfrm>
          </p:grpSpPr>
          <p:sp>
            <p:nvSpPr>
              <p:cNvPr id="3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5" name="Group 57"/>
            <p:cNvGrpSpPr>
              <a:grpSpLocks/>
            </p:cNvGrpSpPr>
            <p:nvPr/>
          </p:nvGrpSpPr>
          <p:grpSpPr bwMode="auto">
            <a:xfrm>
              <a:off x="2923165" y="5635501"/>
              <a:ext cx="292100" cy="274637"/>
              <a:chOff x="2109" y="3612"/>
              <a:chExt cx="184" cy="173"/>
            </a:xfrm>
          </p:grpSpPr>
          <p:sp>
            <p:nvSpPr>
              <p:cNvPr id="36"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7"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8" name="Group 60"/>
            <p:cNvGrpSpPr>
              <a:grpSpLocks/>
            </p:cNvGrpSpPr>
            <p:nvPr/>
          </p:nvGrpSpPr>
          <p:grpSpPr bwMode="auto">
            <a:xfrm>
              <a:off x="1301272" y="3853529"/>
              <a:ext cx="295275" cy="276225"/>
              <a:chOff x="3470" y="1706"/>
              <a:chExt cx="227" cy="227"/>
            </a:xfrm>
          </p:grpSpPr>
          <p:sp>
            <p:nvSpPr>
              <p:cNvPr id="39"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0"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1" name="Group 63"/>
            <p:cNvGrpSpPr>
              <a:grpSpLocks/>
            </p:cNvGrpSpPr>
            <p:nvPr/>
          </p:nvGrpSpPr>
          <p:grpSpPr bwMode="auto">
            <a:xfrm>
              <a:off x="2819399" y="3794769"/>
              <a:ext cx="292608" cy="274320"/>
              <a:chOff x="3923" y="2659"/>
              <a:chExt cx="227" cy="227"/>
            </a:xfrm>
          </p:grpSpPr>
          <p:sp>
            <p:nvSpPr>
              <p:cNvPr id="42"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4" name="Group 66"/>
            <p:cNvGrpSpPr>
              <a:grpSpLocks/>
            </p:cNvGrpSpPr>
            <p:nvPr/>
          </p:nvGrpSpPr>
          <p:grpSpPr bwMode="auto">
            <a:xfrm>
              <a:off x="3279903" y="4722686"/>
              <a:ext cx="292100" cy="274637"/>
              <a:chOff x="3515" y="3521"/>
              <a:chExt cx="184" cy="173"/>
            </a:xfrm>
          </p:grpSpPr>
          <p:sp>
            <p:nvSpPr>
              <p:cNvPr id="45"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6"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47" name="Oval 69"/>
            <p:cNvSpPr>
              <a:spLocks noChangeArrowheads="1"/>
            </p:cNvSpPr>
            <p:nvPr/>
          </p:nvSpPr>
          <p:spPr bwMode="gray">
            <a:xfrm>
              <a:off x="1680457" y="4359401"/>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8" name="Oval 70"/>
            <p:cNvSpPr>
              <a:spLocks noChangeArrowheads="1"/>
            </p:cNvSpPr>
            <p:nvPr/>
          </p:nvSpPr>
          <p:spPr bwMode="gray">
            <a:xfrm>
              <a:off x="1685218" y="4383213"/>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9" name="Oval 71"/>
            <p:cNvSpPr>
              <a:spLocks noChangeArrowheads="1"/>
            </p:cNvSpPr>
            <p:nvPr/>
          </p:nvSpPr>
          <p:spPr bwMode="gray">
            <a:xfrm>
              <a:off x="1793772" y="4400559"/>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50" name="Oval 72"/>
            <p:cNvSpPr>
              <a:spLocks noChangeArrowheads="1"/>
            </p:cNvSpPr>
            <p:nvPr/>
          </p:nvSpPr>
          <p:spPr bwMode="gray">
            <a:xfrm>
              <a:off x="1680458" y="4373572"/>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51" name="Group 85"/>
            <p:cNvGrpSpPr>
              <a:grpSpLocks/>
            </p:cNvGrpSpPr>
            <p:nvPr/>
          </p:nvGrpSpPr>
          <p:grpSpPr bwMode="auto">
            <a:xfrm>
              <a:off x="1743955" y="4497172"/>
              <a:ext cx="990600" cy="932323"/>
              <a:chOff x="2416" y="1750"/>
              <a:chExt cx="959" cy="959"/>
            </a:xfrm>
          </p:grpSpPr>
          <p:sp>
            <p:nvSpPr>
              <p:cNvPr id="52"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53"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4"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5"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6"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64" name="Text Box 78"/>
            <p:cNvSpPr txBox="1">
              <a:spLocks noChangeArrowheads="1"/>
            </p:cNvSpPr>
            <p:nvPr/>
          </p:nvSpPr>
          <p:spPr bwMode="gray">
            <a:xfrm>
              <a:off x="1794440" y="4710714"/>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CAO ĐẲNG</a:t>
              </a:r>
              <a:endParaRPr lang="en-US" sz="1400" b="1" dirty="0">
                <a:solidFill>
                  <a:srgbClr val="000000"/>
                </a:solidFill>
                <a:latin typeface="Times New Roman" pitchFamily="18" charset="0"/>
                <a:cs typeface="Times New Roman" pitchFamily="18" charset="0"/>
              </a:endParaRPr>
            </a:p>
          </p:txBody>
        </p:sp>
        <p:sp>
          <p:nvSpPr>
            <p:cNvPr id="65" name="Text Box 79"/>
            <p:cNvSpPr txBox="1">
              <a:spLocks noChangeArrowheads="1"/>
            </p:cNvSpPr>
            <p:nvPr/>
          </p:nvSpPr>
          <p:spPr bwMode="auto">
            <a:xfrm>
              <a:off x="3084455" y="3407920"/>
              <a:ext cx="137160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en-US" sz="1600" b="1" dirty="0" err="1" smtClean="0">
                  <a:solidFill>
                    <a:srgbClr val="FFFF00"/>
                  </a:solidFill>
                  <a:latin typeface="Times New Roman" pitchFamily="18" charset="0"/>
                  <a:cs typeface="Times New Roman" pitchFamily="18" charset="0"/>
                </a:rPr>
                <a:t>Điện</a:t>
              </a:r>
              <a:r>
                <a:rPr lang="en-US" sz="1600" b="1" dirty="0" smtClean="0">
                  <a:solidFill>
                    <a:srgbClr val="FFFF00"/>
                  </a:solidFill>
                  <a:latin typeface="Times New Roman" pitchFamily="18" charset="0"/>
                  <a:cs typeface="Times New Roman" pitchFamily="18" charset="0"/>
                </a:rPr>
                <a:t> - </a:t>
              </a:r>
              <a:r>
                <a:rPr lang="en-US" sz="1600" b="1" dirty="0" err="1" smtClean="0">
                  <a:solidFill>
                    <a:srgbClr val="FFFF00"/>
                  </a:solidFill>
                  <a:latin typeface="Times New Roman" pitchFamily="18" charset="0"/>
                  <a:cs typeface="Times New Roman" pitchFamily="18" charset="0"/>
                </a:rPr>
                <a:t>Điện</a:t>
              </a:r>
              <a:r>
                <a:rPr lang="en-US" sz="1600" b="1" dirty="0" smtClean="0">
                  <a:solidFill>
                    <a:srgbClr val="FFFF00"/>
                  </a:solidFill>
                  <a:latin typeface="Times New Roman" pitchFamily="18" charset="0"/>
                  <a:cs typeface="Times New Roman" pitchFamily="18" charset="0"/>
                </a:rPr>
                <a:t> </a:t>
              </a:r>
              <a:r>
                <a:rPr lang="en-US" sz="1600" b="1" dirty="0" err="1" smtClean="0">
                  <a:solidFill>
                    <a:srgbClr val="FFFF00"/>
                  </a:solidFill>
                  <a:latin typeface="Times New Roman" pitchFamily="18" charset="0"/>
                  <a:cs typeface="Times New Roman" pitchFamily="18" charset="0"/>
                </a:rPr>
                <a:t>tử</a:t>
              </a:r>
              <a:endParaRPr lang="en-US" sz="1600" b="1" dirty="0">
                <a:solidFill>
                  <a:srgbClr val="FFFF00"/>
                </a:solidFill>
                <a:latin typeface="Times New Roman" pitchFamily="18" charset="0"/>
                <a:cs typeface="Times New Roman" pitchFamily="18" charset="0"/>
              </a:endParaRPr>
            </a:p>
          </p:txBody>
        </p:sp>
        <p:sp>
          <p:nvSpPr>
            <p:cNvPr id="66" name="AutoShape 44"/>
            <p:cNvSpPr>
              <a:spLocks noChangeArrowheads="1"/>
            </p:cNvSpPr>
            <p:nvPr/>
          </p:nvSpPr>
          <p:spPr bwMode="invGray">
            <a:xfrm rot="19320645">
              <a:off x="6987038" y="420006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7" name="AutoShape 45"/>
            <p:cNvSpPr>
              <a:spLocks noChangeArrowheads="1"/>
            </p:cNvSpPr>
            <p:nvPr/>
          </p:nvSpPr>
          <p:spPr bwMode="invGray">
            <a:xfrm rot="2301468">
              <a:off x="7064992" y="5180814"/>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8" name="AutoShape 46"/>
            <p:cNvSpPr>
              <a:spLocks noChangeArrowheads="1"/>
            </p:cNvSpPr>
            <p:nvPr/>
          </p:nvSpPr>
          <p:spPr bwMode="invGray">
            <a:xfrm rot="14405733">
              <a:off x="6039252" y="4032228"/>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9" name="AutoShape 47"/>
            <p:cNvSpPr>
              <a:spLocks noChangeArrowheads="1"/>
            </p:cNvSpPr>
            <p:nvPr/>
          </p:nvSpPr>
          <p:spPr bwMode="invGray">
            <a:xfrm rot="7535209">
              <a:off x="6039252" y="5360543"/>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0" name="AutoShape 48"/>
            <p:cNvSpPr>
              <a:spLocks noChangeArrowheads="1"/>
            </p:cNvSpPr>
            <p:nvPr/>
          </p:nvSpPr>
          <p:spPr bwMode="invGray">
            <a:xfrm>
              <a:off x="7207474" y="4682412"/>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1" name="AutoShape 49"/>
            <p:cNvSpPr>
              <a:spLocks noChangeArrowheads="1"/>
            </p:cNvSpPr>
            <p:nvPr/>
          </p:nvSpPr>
          <p:spPr bwMode="invGray">
            <a:xfrm rot="12167239">
              <a:off x="5738658" y="4413201"/>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2" name="Oval 50"/>
            <p:cNvSpPr>
              <a:spLocks noChangeArrowheads="1"/>
            </p:cNvSpPr>
            <p:nvPr/>
          </p:nvSpPr>
          <p:spPr bwMode="black">
            <a:xfrm>
              <a:off x="5562600" y="3596433"/>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73" name="Group 51"/>
            <p:cNvGrpSpPr>
              <a:grpSpLocks/>
            </p:cNvGrpSpPr>
            <p:nvPr/>
          </p:nvGrpSpPr>
          <p:grpSpPr bwMode="auto">
            <a:xfrm>
              <a:off x="5468902" y="4221521"/>
              <a:ext cx="322263" cy="310477"/>
              <a:chOff x="1973" y="1706"/>
              <a:chExt cx="227" cy="227"/>
            </a:xfrm>
          </p:grpSpPr>
          <p:sp>
            <p:nvSpPr>
              <p:cNvPr id="74"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5"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6" name="Group 54"/>
            <p:cNvGrpSpPr>
              <a:grpSpLocks/>
            </p:cNvGrpSpPr>
            <p:nvPr/>
          </p:nvGrpSpPr>
          <p:grpSpPr bwMode="auto">
            <a:xfrm>
              <a:off x="5462699" y="5089665"/>
              <a:ext cx="298388" cy="302562"/>
              <a:chOff x="1565" y="2659"/>
              <a:chExt cx="227" cy="227"/>
            </a:xfrm>
          </p:grpSpPr>
          <p:sp>
            <p:nvSpPr>
              <p:cNvPr id="77"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8"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9" name="Group 57"/>
            <p:cNvGrpSpPr>
              <a:grpSpLocks/>
            </p:cNvGrpSpPr>
            <p:nvPr/>
          </p:nvGrpSpPr>
          <p:grpSpPr bwMode="auto">
            <a:xfrm>
              <a:off x="7533355" y="5405490"/>
              <a:ext cx="292100" cy="274637"/>
              <a:chOff x="2109" y="3612"/>
              <a:chExt cx="184" cy="173"/>
            </a:xfrm>
          </p:grpSpPr>
          <p:sp>
            <p:nvSpPr>
              <p:cNvPr id="80"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1"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2" name="Group 60"/>
            <p:cNvGrpSpPr>
              <a:grpSpLocks/>
            </p:cNvGrpSpPr>
            <p:nvPr/>
          </p:nvGrpSpPr>
          <p:grpSpPr bwMode="auto">
            <a:xfrm>
              <a:off x="5959859" y="3612527"/>
              <a:ext cx="295275" cy="276225"/>
              <a:chOff x="3470" y="1706"/>
              <a:chExt cx="227" cy="227"/>
            </a:xfrm>
          </p:grpSpPr>
          <p:sp>
            <p:nvSpPr>
              <p:cNvPr id="83"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4"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5" name="Group 63"/>
            <p:cNvGrpSpPr>
              <a:grpSpLocks/>
            </p:cNvGrpSpPr>
            <p:nvPr/>
          </p:nvGrpSpPr>
          <p:grpSpPr bwMode="auto">
            <a:xfrm>
              <a:off x="7487223" y="3926703"/>
              <a:ext cx="292608" cy="274320"/>
              <a:chOff x="3923" y="2659"/>
              <a:chExt cx="227" cy="227"/>
            </a:xfrm>
          </p:grpSpPr>
          <p:sp>
            <p:nvSpPr>
              <p:cNvPr id="86"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7"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8" name="Group 66"/>
            <p:cNvGrpSpPr>
              <a:grpSpLocks/>
            </p:cNvGrpSpPr>
            <p:nvPr/>
          </p:nvGrpSpPr>
          <p:grpSpPr bwMode="auto">
            <a:xfrm>
              <a:off x="7765258" y="4660058"/>
              <a:ext cx="292100" cy="274637"/>
              <a:chOff x="3515" y="3521"/>
              <a:chExt cx="184" cy="173"/>
            </a:xfrm>
          </p:grpSpPr>
          <p:sp>
            <p:nvSpPr>
              <p:cNvPr id="89"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90"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91" name="Oval 69"/>
            <p:cNvSpPr>
              <a:spLocks noChangeArrowheads="1"/>
            </p:cNvSpPr>
            <p:nvPr/>
          </p:nvSpPr>
          <p:spPr bwMode="gray">
            <a:xfrm>
              <a:off x="6165812" y="4296773"/>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2" name="Oval 70"/>
            <p:cNvSpPr>
              <a:spLocks noChangeArrowheads="1"/>
            </p:cNvSpPr>
            <p:nvPr/>
          </p:nvSpPr>
          <p:spPr bwMode="gray">
            <a:xfrm>
              <a:off x="6170573" y="4320585"/>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3" name="Oval 71"/>
            <p:cNvSpPr>
              <a:spLocks noChangeArrowheads="1"/>
            </p:cNvSpPr>
            <p:nvPr/>
          </p:nvSpPr>
          <p:spPr bwMode="gray">
            <a:xfrm>
              <a:off x="6279127" y="4337931"/>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4" name="Oval 72"/>
            <p:cNvSpPr>
              <a:spLocks noChangeArrowheads="1"/>
            </p:cNvSpPr>
            <p:nvPr/>
          </p:nvSpPr>
          <p:spPr bwMode="gray">
            <a:xfrm>
              <a:off x="6165813" y="4310944"/>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95" name="Group 85"/>
            <p:cNvGrpSpPr>
              <a:grpSpLocks/>
            </p:cNvGrpSpPr>
            <p:nvPr/>
          </p:nvGrpSpPr>
          <p:grpSpPr bwMode="auto">
            <a:xfrm>
              <a:off x="6229310" y="4434544"/>
              <a:ext cx="990600" cy="932323"/>
              <a:chOff x="2416" y="1750"/>
              <a:chExt cx="959" cy="959"/>
            </a:xfrm>
          </p:grpSpPr>
          <p:sp>
            <p:nvSpPr>
              <p:cNvPr id="96"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97"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8"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9"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00"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01" name="Text Box 78"/>
            <p:cNvSpPr txBox="1">
              <a:spLocks noChangeArrowheads="1"/>
            </p:cNvSpPr>
            <p:nvPr/>
          </p:nvSpPr>
          <p:spPr bwMode="gray">
            <a:xfrm>
              <a:off x="6279795" y="4648086"/>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TRUNG CẤP</a:t>
              </a:r>
              <a:endParaRPr lang="en-US" sz="1400" b="1" dirty="0">
                <a:solidFill>
                  <a:srgbClr val="000000"/>
                </a:solidFill>
                <a:latin typeface="Times New Roman" pitchFamily="18" charset="0"/>
                <a:cs typeface="Times New Roman" pitchFamily="18" charset="0"/>
              </a:endParaRPr>
            </a:p>
          </p:txBody>
        </p:sp>
        <p:grpSp>
          <p:nvGrpSpPr>
            <p:cNvPr id="106" name="Group 60"/>
            <p:cNvGrpSpPr>
              <a:grpSpLocks/>
            </p:cNvGrpSpPr>
            <p:nvPr/>
          </p:nvGrpSpPr>
          <p:grpSpPr bwMode="auto">
            <a:xfrm>
              <a:off x="6719849" y="3478877"/>
              <a:ext cx="295275" cy="276225"/>
              <a:chOff x="3470" y="1706"/>
              <a:chExt cx="227" cy="227"/>
            </a:xfrm>
          </p:grpSpPr>
          <p:sp>
            <p:nvSpPr>
              <p:cNvPr id="107"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08"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09" name="Group 54"/>
            <p:cNvGrpSpPr>
              <a:grpSpLocks/>
            </p:cNvGrpSpPr>
            <p:nvPr/>
          </p:nvGrpSpPr>
          <p:grpSpPr bwMode="auto">
            <a:xfrm>
              <a:off x="5898882" y="5687995"/>
              <a:ext cx="298388" cy="302562"/>
              <a:chOff x="1565" y="2659"/>
              <a:chExt cx="227" cy="227"/>
            </a:xfrm>
          </p:grpSpPr>
          <p:sp>
            <p:nvSpPr>
              <p:cNvPr id="110"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1"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12" name="Group 54"/>
            <p:cNvGrpSpPr>
              <a:grpSpLocks/>
            </p:cNvGrpSpPr>
            <p:nvPr/>
          </p:nvGrpSpPr>
          <p:grpSpPr bwMode="auto">
            <a:xfrm>
              <a:off x="6758732" y="5894463"/>
              <a:ext cx="298388" cy="302562"/>
              <a:chOff x="1565" y="2659"/>
              <a:chExt cx="227" cy="227"/>
            </a:xfrm>
          </p:grpSpPr>
          <p:sp>
            <p:nvSpPr>
              <p:cNvPr id="11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115" name="AutoShape 46"/>
            <p:cNvSpPr>
              <a:spLocks noChangeArrowheads="1"/>
            </p:cNvSpPr>
            <p:nvPr/>
          </p:nvSpPr>
          <p:spPr bwMode="invGray">
            <a:xfrm rot="16510035">
              <a:off x="6581506" y="3921177"/>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6" name="AutoShape 46"/>
            <p:cNvSpPr>
              <a:spLocks noChangeArrowheads="1"/>
            </p:cNvSpPr>
            <p:nvPr/>
          </p:nvSpPr>
          <p:spPr bwMode="invGray">
            <a:xfrm rot="9555616">
              <a:off x="5725807" y="496851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7" name="AutoShape 47"/>
            <p:cNvSpPr>
              <a:spLocks noChangeArrowheads="1"/>
            </p:cNvSpPr>
            <p:nvPr/>
          </p:nvSpPr>
          <p:spPr bwMode="invGray">
            <a:xfrm rot="4748735">
              <a:off x="6555812" y="551793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8" name="Text Box 79"/>
            <p:cNvSpPr txBox="1">
              <a:spLocks noChangeArrowheads="1"/>
            </p:cNvSpPr>
            <p:nvPr/>
          </p:nvSpPr>
          <p:spPr bwMode="auto">
            <a:xfrm>
              <a:off x="3505201" y="4596825"/>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en-US" sz="1600" b="1" dirty="0" err="1" smtClean="0">
                  <a:solidFill>
                    <a:srgbClr val="FFFF00"/>
                  </a:solidFill>
                  <a:latin typeface="Times New Roman" pitchFamily="18" charset="0"/>
                  <a:cs typeface="Times New Roman" pitchFamily="18" charset="0"/>
                </a:rPr>
                <a:t>Nhiệt</a:t>
              </a:r>
              <a:endParaRPr lang="en-US" sz="1600" b="1" dirty="0">
                <a:solidFill>
                  <a:srgbClr val="FFFF00"/>
                </a:solidFill>
                <a:latin typeface="Times New Roman" pitchFamily="18" charset="0"/>
                <a:cs typeface="Times New Roman" pitchFamily="18" charset="0"/>
              </a:endParaRPr>
            </a:p>
          </p:txBody>
        </p:sp>
        <p:sp>
          <p:nvSpPr>
            <p:cNvPr id="119" name="Text Box 79"/>
            <p:cNvSpPr txBox="1">
              <a:spLocks noChangeArrowheads="1"/>
            </p:cNvSpPr>
            <p:nvPr/>
          </p:nvSpPr>
          <p:spPr bwMode="auto">
            <a:xfrm>
              <a:off x="3048000" y="5816025"/>
              <a:ext cx="99999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vi-VN" sz="1600" b="1" dirty="0" smtClean="0">
                  <a:solidFill>
                    <a:srgbClr val="FFFF00"/>
                  </a:solidFill>
                  <a:latin typeface="Times New Roman" pitchFamily="18" charset="0"/>
                  <a:cs typeface="Times New Roman" pitchFamily="18" charset="0"/>
                </a:rPr>
                <a:t>Cơ khí</a:t>
              </a:r>
              <a:endParaRPr lang="en-US" sz="1600" b="1" dirty="0">
                <a:solidFill>
                  <a:srgbClr val="FFFF00"/>
                </a:solidFill>
                <a:latin typeface="Times New Roman" pitchFamily="18" charset="0"/>
                <a:cs typeface="Times New Roman" pitchFamily="18" charset="0"/>
              </a:endParaRPr>
            </a:p>
          </p:txBody>
        </p:sp>
        <p:sp>
          <p:nvSpPr>
            <p:cNvPr id="123" name="Text Box 79"/>
            <p:cNvSpPr txBox="1">
              <a:spLocks noChangeArrowheads="1"/>
            </p:cNvSpPr>
            <p:nvPr/>
          </p:nvSpPr>
          <p:spPr bwMode="auto">
            <a:xfrm>
              <a:off x="4641516" y="4919329"/>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C000"/>
                  </a:solidFill>
                  <a:latin typeface="Times New Roman" pitchFamily="18" charset="0"/>
                  <a:cs typeface="Times New Roman" pitchFamily="18" charset="0"/>
                </a:rPr>
                <a:t>CN KT </a:t>
              </a:r>
              <a:r>
                <a:rPr lang="en-US" sz="1600" b="1" dirty="0" err="1" smtClean="0">
                  <a:solidFill>
                    <a:srgbClr val="FFC000"/>
                  </a:solidFill>
                  <a:latin typeface="Times New Roman" pitchFamily="18" charset="0"/>
                  <a:cs typeface="Times New Roman" pitchFamily="18" charset="0"/>
                </a:rPr>
                <a:t>Nhiệt</a:t>
              </a:r>
              <a:endParaRPr lang="en-US" sz="1600" b="1" dirty="0">
                <a:solidFill>
                  <a:srgbClr val="FFC000"/>
                </a:solidFill>
                <a:latin typeface="Times New Roman" pitchFamily="18" charset="0"/>
                <a:cs typeface="Times New Roman" pitchFamily="18" charset="0"/>
              </a:endParaRPr>
            </a:p>
          </p:txBody>
        </p:sp>
        <p:sp>
          <p:nvSpPr>
            <p:cNvPr id="124" name="Text Box 79"/>
            <p:cNvSpPr txBox="1">
              <a:spLocks noChangeArrowheads="1"/>
            </p:cNvSpPr>
            <p:nvPr/>
          </p:nvSpPr>
          <p:spPr bwMode="auto">
            <a:xfrm>
              <a:off x="4668802" y="4041514"/>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Điện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tử</a:t>
              </a:r>
              <a:r>
                <a:rPr lang="en-US" sz="1600" b="1" dirty="0" smtClean="0">
                  <a:solidFill>
                    <a:srgbClr val="FFC000"/>
                  </a:solidFill>
                  <a:latin typeface="Times New Roman" pitchFamily="18" charset="0"/>
                  <a:cs typeface="Times New Roman" pitchFamily="18" charset="0"/>
                </a:rPr>
                <a:t> CN</a:t>
              </a:r>
              <a:endParaRPr lang="en-US" sz="1600" b="1" dirty="0">
                <a:solidFill>
                  <a:srgbClr val="FFC000"/>
                </a:solidFill>
                <a:latin typeface="Times New Roman" pitchFamily="18" charset="0"/>
                <a:cs typeface="Times New Roman" pitchFamily="18" charset="0"/>
              </a:endParaRPr>
            </a:p>
          </p:txBody>
        </p:sp>
        <p:sp>
          <p:nvSpPr>
            <p:cNvPr id="125" name="Text Box 79"/>
            <p:cNvSpPr txBox="1">
              <a:spLocks noChangeArrowheads="1"/>
            </p:cNvSpPr>
            <p:nvPr/>
          </p:nvSpPr>
          <p:spPr bwMode="auto">
            <a:xfrm>
              <a:off x="4953000" y="3304752"/>
              <a:ext cx="9590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C000"/>
                  </a:solidFill>
                  <a:latin typeface="Times New Roman" pitchFamily="18" charset="0"/>
                  <a:cs typeface="Times New Roman" pitchFamily="18" charset="0"/>
                </a:rPr>
                <a:t>CN May - TT</a:t>
              </a:r>
              <a:endParaRPr lang="en-US" sz="1600" b="1" dirty="0">
                <a:solidFill>
                  <a:srgbClr val="FFC000"/>
                </a:solidFill>
                <a:latin typeface="Times New Roman" pitchFamily="18" charset="0"/>
                <a:cs typeface="Times New Roman" pitchFamily="18" charset="0"/>
              </a:endParaRPr>
            </a:p>
          </p:txBody>
        </p:sp>
        <p:sp>
          <p:nvSpPr>
            <p:cNvPr id="126" name="Text Box 79"/>
            <p:cNvSpPr txBox="1">
              <a:spLocks noChangeArrowheads="1"/>
            </p:cNvSpPr>
            <p:nvPr/>
          </p:nvSpPr>
          <p:spPr bwMode="auto">
            <a:xfrm>
              <a:off x="7025354" y="3003618"/>
              <a:ext cx="120424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Bảo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trì</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và</a:t>
              </a:r>
              <a:r>
                <a:rPr lang="en-US" sz="1600" b="1" dirty="0" smtClean="0">
                  <a:solidFill>
                    <a:srgbClr val="FFC000"/>
                  </a:solidFill>
                  <a:latin typeface="Times New Roman" pitchFamily="18" charset="0"/>
                  <a:cs typeface="Times New Roman" pitchFamily="18" charset="0"/>
                </a:rPr>
                <a:t> SC Ô </a:t>
              </a:r>
              <a:r>
                <a:rPr lang="en-US" sz="1600" b="1" dirty="0" err="1" smtClean="0">
                  <a:solidFill>
                    <a:srgbClr val="FFC000"/>
                  </a:solidFill>
                  <a:latin typeface="Times New Roman" pitchFamily="18" charset="0"/>
                  <a:cs typeface="Times New Roman" pitchFamily="18" charset="0"/>
                </a:rPr>
                <a:t>tô</a:t>
              </a:r>
              <a:endParaRPr lang="en-US" sz="1600" b="1" dirty="0">
                <a:solidFill>
                  <a:srgbClr val="FFC000"/>
                </a:solidFill>
                <a:latin typeface="Times New Roman" pitchFamily="18" charset="0"/>
                <a:cs typeface="Times New Roman" pitchFamily="18" charset="0"/>
              </a:endParaRPr>
            </a:p>
          </p:txBody>
        </p:sp>
        <p:sp>
          <p:nvSpPr>
            <p:cNvPr id="127" name="Text Box 79"/>
            <p:cNvSpPr txBox="1">
              <a:spLocks noChangeArrowheads="1"/>
            </p:cNvSpPr>
            <p:nvPr/>
          </p:nvSpPr>
          <p:spPr bwMode="auto">
            <a:xfrm>
              <a:off x="7829550" y="3588393"/>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Lập</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trình</a:t>
              </a:r>
              <a:endParaRPr lang="en-US" sz="1600" b="1" dirty="0">
                <a:solidFill>
                  <a:srgbClr val="FFC000"/>
                </a:solidFill>
                <a:latin typeface="Times New Roman" pitchFamily="18" charset="0"/>
                <a:cs typeface="Times New Roman" pitchFamily="18" charset="0"/>
              </a:endParaRPr>
            </a:p>
          </p:txBody>
        </p:sp>
        <p:sp>
          <p:nvSpPr>
            <p:cNvPr id="129" name="Text Box 79"/>
            <p:cNvSpPr txBox="1">
              <a:spLocks noChangeArrowheads="1"/>
            </p:cNvSpPr>
            <p:nvPr/>
          </p:nvSpPr>
          <p:spPr bwMode="auto">
            <a:xfrm>
              <a:off x="7829550" y="5388567"/>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Cơ</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khí</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chế</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tạo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Phay</a:t>
              </a:r>
              <a:endParaRPr lang="en-US" sz="1600" b="1" dirty="0">
                <a:solidFill>
                  <a:srgbClr val="FFC000"/>
                </a:solidFill>
                <a:latin typeface="Times New Roman" pitchFamily="18" charset="0"/>
                <a:cs typeface="Times New Roman" pitchFamily="18" charset="0"/>
              </a:endParaRPr>
            </a:p>
          </p:txBody>
        </p:sp>
        <p:sp>
          <p:nvSpPr>
            <p:cNvPr id="130" name="Text Box 79"/>
            <p:cNvSpPr txBox="1">
              <a:spLocks noChangeArrowheads="1"/>
            </p:cNvSpPr>
            <p:nvPr/>
          </p:nvSpPr>
          <p:spPr bwMode="auto">
            <a:xfrm>
              <a:off x="6881764" y="6197025"/>
              <a:ext cx="117559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Điện</a:t>
              </a:r>
              <a:r>
                <a:rPr lang="en-US" sz="1600" b="1" dirty="0" smtClean="0">
                  <a:solidFill>
                    <a:srgbClr val="FFC000"/>
                  </a:solidFill>
                  <a:latin typeface="Times New Roman" pitchFamily="18" charset="0"/>
                  <a:cs typeface="Times New Roman" pitchFamily="18" charset="0"/>
                </a:rPr>
                <a:t> CN </a:t>
              </a:r>
              <a:r>
                <a:rPr lang="en-US" sz="1600" b="1" dirty="0" err="1" smtClean="0">
                  <a:solidFill>
                    <a:srgbClr val="FFC000"/>
                  </a:solidFill>
                  <a:latin typeface="Times New Roman" pitchFamily="18" charset="0"/>
                  <a:cs typeface="Times New Roman" pitchFamily="18" charset="0"/>
                </a:rPr>
                <a:t>và</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Dân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dụng</a:t>
              </a:r>
              <a:endParaRPr lang="en-US" sz="1600" b="1" dirty="0">
                <a:solidFill>
                  <a:srgbClr val="FFC000"/>
                </a:solidFill>
                <a:latin typeface="Times New Roman" pitchFamily="18" charset="0"/>
                <a:cs typeface="Times New Roman" pitchFamily="18" charset="0"/>
              </a:endParaRPr>
            </a:p>
          </p:txBody>
        </p:sp>
        <p:sp>
          <p:nvSpPr>
            <p:cNvPr id="131" name="Text Box 79"/>
            <p:cNvSpPr txBox="1">
              <a:spLocks noChangeArrowheads="1"/>
            </p:cNvSpPr>
            <p:nvPr/>
          </p:nvSpPr>
          <p:spPr bwMode="auto">
            <a:xfrm>
              <a:off x="5068852" y="5990557"/>
              <a:ext cx="116045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Cơ</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khí</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chế</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tạo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Tiện</a:t>
              </a:r>
              <a:endParaRPr lang="en-US" sz="1600" b="1" dirty="0">
                <a:solidFill>
                  <a:srgbClr val="FFC000"/>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40043068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z="3200" dirty="0" smtClean="0">
                <a:latin typeface="Times New Roman" pitchFamily="18" charset="0"/>
                <a:cs typeface="Times New Roman" pitchFamily="18" charset="0"/>
              </a:rPr>
              <a:t>TUYỂN SINH VÀ QUY MÔ ĐÀO TẠO</a:t>
            </a:r>
            <a:endParaRPr lang="en-US" sz="1800" dirty="0">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2976537647"/>
              </p:ext>
            </p:extLst>
          </p:nvPr>
        </p:nvGraphicFramePr>
        <p:xfrm>
          <a:off x="0" y="838200"/>
          <a:ext cx="9144000" cy="6019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912650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52400" y="274638"/>
            <a:ext cx="8839200" cy="563562"/>
          </a:xfrm>
        </p:spPr>
        <p:txBody>
          <a:bodyPr/>
          <a:lstStyle/>
          <a:p>
            <a:r>
              <a:rPr lang="en-US" sz="2800" dirty="0" smtClean="0">
                <a:latin typeface="Times New Roman" pitchFamily="18" charset="0"/>
                <a:cs typeface="Times New Roman" pitchFamily="18" charset="0"/>
              </a:rPr>
              <a:t>THỰC TRẠNG TUYỂN </a:t>
            </a:r>
            <a:r>
              <a:rPr lang="en-US" sz="2800" dirty="0">
                <a:latin typeface="Times New Roman" pitchFamily="18" charset="0"/>
                <a:cs typeface="Times New Roman" pitchFamily="18" charset="0"/>
              </a:rPr>
              <a:t>SINH VÀ QUY MÔ ĐÀO TẠO</a:t>
            </a:r>
            <a:endParaRPr lang="en-US" sz="2800" dirty="0">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2480946510"/>
              </p:ext>
            </p:extLst>
          </p:nvPr>
        </p:nvGraphicFramePr>
        <p:xfrm>
          <a:off x="228600" y="838200"/>
          <a:ext cx="8763000" cy="5867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828819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152400" y="923780"/>
            <a:ext cx="8686800" cy="5705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400050" lvl="1" indent="0" algn="just">
              <a:buNone/>
            </a:pPr>
            <a:r>
              <a:rPr lang="vi-VN" b="1" dirty="0" smtClean="0">
                <a:latin typeface="Times New Roman" pitchFamily="18" charset="0"/>
                <a:cs typeface="Times New Roman" pitchFamily="18" charset="0"/>
              </a:rPr>
              <a:t>-</a:t>
            </a:r>
            <a:r>
              <a:rPr lang="en-US" b="1"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Tuyển </a:t>
            </a:r>
            <a:r>
              <a:rPr lang="vi-VN" dirty="0"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và </a:t>
            </a:r>
            <a:r>
              <a:rPr lang="vi-VN" dirty="0" smtClean="0">
                <a:latin typeface="Times New Roman" pitchFamily="18" charset="0"/>
                <a:cs typeface="Times New Roman" pitchFamily="18" charset="0"/>
              </a:rPr>
              <a:t>quy mô đào tạo ngày càng giảm.</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Chất lượng đào tạo của </a:t>
            </a:r>
            <a:r>
              <a:rPr lang="en-US" dirty="0" smtClean="0">
                <a:latin typeface="Times New Roman" pitchFamily="18" charset="0"/>
                <a:cs typeface="Times New Roman" pitchFamily="18" charset="0"/>
              </a:rPr>
              <a:t>HS SV</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không phát triển.</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Thương hiệu của nhà trường bị ảnh hưởng không tốt.</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Chương trình đào tạo suốt 10 năm không phát triển, chỉ có các chuyên ngành đào tạo từ ngày nâng cấp thành trường </a:t>
            </a:r>
            <a:r>
              <a:rPr lang="vi-VN" dirty="0" smtClean="0">
                <a:latin typeface="Times New Roman" pitchFamily="18" charset="0"/>
                <a:cs typeface="Times New Roman" pitchFamily="18" charset="0"/>
              </a:rPr>
              <a:t>C</a:t>
            </a:r>
            <a:r>
              <a:rPr lang="en-US" dirty="0" smtClean="0">
                <a:latin typeface="Times New Roman" pitchFamily="18" charset="0"/>
                <a:cs typeface="Times New Roman" pitchFamily="18" charset="0"/>
              </a:rPr>
              <a:t>Đ</a:t>
            </a:r>
            <a:r>
              <a:rPr lang="vi-VN" dirty="0" smtClean="0">
                <a:latin typeface="Times New Roman" pitchFamily="18" charset="0"/>
                <a:cs typeface="Times New Roman" pitchFamily="18" charset="0"/>
              </a:rPr>
              <a:t>K</a:t>
            </a:r>
            <a:r>
              <a:rPr lang="en-US" dirty="0" smtClean="0">
                <a:latin typeface="Times New Roman" pitchFamily="18" charset="0"/>
                <a:cs typeface="Times New Roman" pitchFamily="18" charset="0"/>
              </a:rPr>
              <a:t>T</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Lý Tự Trọng </a:t>
            </a:r>
            <a:r>
              <a:rPr lang="en-US" dirty="0" smtClean="0">
                <a:latin typeface="Times New Roman" pitchFamily="18" charset="0"/>
                <a:cs typeface="Times New Roman" pitchFamily="18" charset="0"/>
              </a:rPr>
              <a:t>TP.</a:t>
            </a:r>
            <a:r>
              <a:rPr lang="vi-VN" dirty="0" smtClean="0">
                <a:latin typeface="Times New Roman" pitchFamily="18" charset="0"/>
                <a:cs typeface="Times New Roman" pitchFamily="18" charset="0"/>
              </a:rPr>
              <a:t> H</a:t>
            </a:r>
            <a:r>
              <a:rPr lang="en-US" dirty="0" smtClean="0">
                <a:latin typeface="Times New Roman" pitchFamily="18" charset="0"/>
                <a:cs typeface="Times New Roman" pitchFamily="18" charset="0"/>
              </a:rPr>
              <a:t>CM</a:t>
            </a:r>
            <a:r>
              <a:rPr lang="vi-V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Không mở rộng các loại hình đào </a:t>
            </a:r>
            <a:r>
              <a:rPr lang="vi-VN" dirty="0" smtClean="0">
                <a:latin typeface="Times New Roman" pitchFamily="18" charset="0"/>
                <a:cs typeface="Times New Roman" pitchFamily="18" charset="0"/>
              </a:rPr>
              <a:t>tạo</a:t>
            </a:r>
            <a:r>
              <a:rPr lang="en-U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2013-2014 </a:t>
            </a:r>
            <a:r>
              <a:rPr lang="vi-VN" dirty="0" smtClean="0">
                <a:latin typeface="Times New Roman" pitchFamily="18" charset="0"/>
                <a:cs typeface="Times New Roman" pitchFamily="18" charset="0"/>
              </a:rPr>
              <a:t>mới </a:t>
            </a:r>
            <a:r>
              <a:rPr lang="vi-VN" dirty="0" smtClean="0">
                <a:latin typeface="Times New Roman" pitchFamily="18" charset="0"/>
                <a:cs typeface="Times New Roman" pitchFamily="18" charset="0"/>
              </a:rPr>
              <a:t>triển </a:t>
            </a:r>
            <a:r>
              <a:rPr lang="vi-VN" dirty="0" smtClean="0">
                <a:latin typeface="Times New Roman" pitchFamily="18" charset="0"/>
                <a:cs typeface="Times New Roman" pitchFamily="18" charset="0"/>
              </a:rPr>
              <a:t>khai </a:t>
            </a:r>
            <a:r>
              <a:rPr lang="vi-VN" dirty="0" smtClean="0">
                <a:latin typeface="Times New Roman" pitchFamily="18" charset="0"/>
                <a:cs typeface="Times New Roman" pitchFamily="18" charset="0"/>
              </a:rPr>
              <a:t>đào </a:t>
            </a:r>
            <a:r>
              <a:rPr lang="vi-VN" dirty="0" smtClean="0">
                <a:latin typeface="Times New Roman" pitchFamily="18" charset="0"/>
                <a:cs typeface="Times New Roman" pitchFamily="18" charset="0"/>
              </a:rPr>
              <a:t>tạo theo tín chỉ nhưng </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chưa hoàn chỉnh và còn quá nhiều bất cập.</a:t>
            </a:r>
            <a:endParaRPr lang="en-US" dirty="0" smtClean="0">
              <a:latin typeface="Times New Roman" pitchFamily="18" charset="0"/>
              <a:cs typeface="Times New Roman" pitchFamily="18" charset="0"/>
            </a:endParaRPr>
          </a:p>
          <a:p>
            <a:pPr marL="400050" lvl="1" indent="0" algn="just">
              <a:buNone/>
            </a:pPr>
            <a:r>
              <a:rPr lang="vi-VN" b="1" dirty="0" smtClean="0">
                <a:latin typeface="Times New Roman" pitchFamily="18" charset="0"/>
                <a:cs typeface="Times New Roman" pitchFamily="18" charset="0"/>
              </a:rPr>
              <a:t>-</a:t>
            </a:r>
            <a:r>
              <a:rPr lang="en-US" b="1" dirty="0" smtClean="0">
                <a:latin typeface="Times New Roman" pitchFamily="18" charset="0"/>
                <a:cs typeface="Times New Roman" pitchFamily="18" charset="0"/>
              </a:rPr>
              <a:t> </a:t>
            </a:r>
            <a:r>
              <a:rPr lang="vi-VN" dirty="0">
                <a:latin typeface="Times New Roman" pitchFamily="18" charset="0"/>
                <a:cs typeface="Times New Roman" pitchFamily="18" charset="0"/>
              </a:rPr>
              <a:t>Chưa tin học hóa công tác quản lý đào tạo trong nhà trường, quản lý đào tạo còn lạc hậu.</a:t>
            </a:r>
            <a:endParaRPr lang="en-US" dirty="0">
              <a:latin typeface="Times New Roman" pitchFamily="18" charset="0"/>
              <a:cs typeface="Times New Roman" pitchFamily="18" charset="0"/>
            </a:endParaRPr>
          </a:p>
        </p:txBody>
      </p:sp>
      <p:sp>
        <p:nvSpPr>
          <p:cNvPr id="104" name="Rectangle 2"/>
          <p:cNvSpPr txBox="1">
            <a:spLocks noChangeArrowheads="1"/>
          </p:cNvSpPr>
          <p:nvPr/>
        </p:nvSpPr>
        <p:spPr bwMode="white">
          <a:xfrm>
            <a:off x="76200" y="360218"/>
            <a:ext cx="87630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smtClean="0">
                <a:solidFill>
                  <a:schemeClr val="tx2">
                    <a:lumMod val="90000"/>
                  </a:schemeClr>
                </a:solidFill>
                <a:latin typeface="Times New Roman" pitchFamily="18" charset="0"/>
                <a:cs typeface="Times New Roman" pitchFamily="18" charset="0"/>
              </a:rPr>
              <a:t>Đ</a:t>
            </a:r>
            <a:r>
              <a:rPr lang="en-US" sz="3200" dirty="0" smtClean="0">
                <a:solidFill>
                  <a:schemeClr val="tx2">
                    <a:lumMod val="90000"/>
                  </a:schemeClr>
                </a:solidFill>
                <a:latin typeface="Times New Roman" pitchFamily="18" charset="0"/>
                <a:cs typeface="Times New Roman" pitchFamily="18" charset="0"/>
              </a:rPr>
              <a:t>ÁNH GIÁ THỰC TRẠNG TUYỂN SINH</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28656505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457201" y="1143001"/>
            <a:ext cx="5333999"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just">
              <a:buNone/>
            </a:pPr>
            <a:r>
              <a:rPr lang="vi-VN" sz="1600" b="1" dirty="0" smtClean="0">
                <a:latin typeface="Times New Roman" pitchFamily="18" charset="0"/>
                <a:cs typeface="Times New Roman" pitchFamily="18" charset="0"/>
              </a:rPr>
              <a:t> </a:t>
            </a:r>
            <a:endParaRPr lang="en-US" sz="1600" b="1" dirty="0" smtClean="0">
              <a:latin typeface="Times New Roman" pitchFamily="18" charset="0"/>
              <a:cs typeface="Times New Roman" pitchFamily="18" charset="0"/>
            </a:endParaRPr>
          </a:p>
        </p:txBody>
      </p:sp>
      <p:sp>
        <p:nvSpPr>
          <p:cNvPr id="5" name="Rectangle 2"/>
          <p:cNvSpPr txBox="1">
            <a:spLocks noChangeArrowheads="1"/>
          </p:cNvSpPr>
          <p:nvPr/>
        </p:nvSpPr>
        <p:spPr bwMode="white">
          <a:xfrm>
            <a:off x="187036" y="36873"/>
            <a:ext cx="86868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000" dirty="0" smtClean="0">
                <a:latin typeface="Times New Roman" pitchFamily="18" charset="0"/>
                <a:cs typeface="Times New Roman" pitchFamily="18" charset="0"/>
              </a:rPr>
              <a:t>THỰC TRẠNG </a:t>
            </a:r>
            <a:r>
              <a:rPr lang="vi-VN" sz="3000" dirty="0" smtClean="0">
                <a:latin typeface="Times New Roman" pitchFamily="18" charset="0"/>
                <a:cs typeface="Times New Roman" pitchFamily="18" charset="0"/>
              </a:rPr>
              <a:t>V</a:t>
            </a:r>
            <a:r>
              <a:rPr lang="en-US" sz="3000" dirty="0" smtClean="0">
                <a:latin typeface="Times New Roman" pitchFamily="18" charset="0"/>
                <a:cs typeface="Times New Roman" pitchFamily="18" charset="0"/>
              </a:rPr>
              <a:t>Ề ĐỘI NGŨ CBQL-GV-NV</a:t>
            </a:r>
            <a:endParaRPr lang="en-US" sz="3000" dirty="0">
              <a:latin typeface="Times New Roman" pitchFamily="18" charset="0"/>
              <a:cs typeface="Times New Roman" pitchFamily="18"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785" y="600435"/>
            <a:ext cx="7110278" cy="6257565"/>
          </a:xfrm>
          <a:prstGeom prst="rect">
            <a:avLst/>
          </a:prstGeom>
        </p:spPr>
      </p:pic>
    </p:spTree>
    <p:extLst>
      <p:ext uri="{BB962C8B-B14F-4D97-AF65-F5344CB8AC3E}">
        <p14:creationId xmlns:p14="http://schemas.microsoft.com/office/powerpoint/2010/main" val="3963779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76200" y="994064"/>
            <a:ext cx="8763000"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400050" lvl="1" indent="0" algn="just">
              <a:buNone/>
            </a:pP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Tr</a:t>
            </a:r>
            <a:r>
              <a:rPr lang="en-US" dirty="0" err="1" smtClean="0">
                <a:latin typeface="Times New Roman" pitchFamily="18" charset="0"/>
                <a:cs typeface="Times New Roman" pitchFamily="18" charset="0"/>
              </a:rPr>
              <a:t>ườ</a:t>
            </a:r>
            <a:r>
              <a:rPr lang="vi-VN" dirty="0" smtClean="0">
                <a:latin typeface="Times New Roman" pitchFamily="18" charset="0"/>
                <a:cs typeface="Times New Roman" pitchFamily="18" charset="0"/>
              </a:rPr>
              <a:t>ng </a:t>
            </a:r>
            <a:r>
              <a:rPr lang="vi-VN" dirty="0">
                <a:latin typeface="Times New Roman" pitchFamily="18" charset="0"/>
                <a:cs typeface="Times New Roman" pitchFamily="18" charset="0"/>
              </a:rPr>
              <a:t>đó có 319 Cán bộ, </a:t>
            </a:r>
            <a:r>
              <a:rPr lang="en-US" dirty="0" smtClean="0">
                <a:latin typeface="Times New Roman" pitchFamily="18" charset="0"/>
                <a:cs typeface="Times New Roman" pitchFamily="18" charset="0"/>
              </a:rPr>
              <a:t>GV</a:t>
            </a:r>
            <a:r>
              <a:rPr lang="vi-VN"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NV</a:t>
            </a:r>
            <a:r>
              <a:rPr lang="vi-VN" dirty="0" smtClean="0">
                <a:latin typeface="Times New Roman" pitchFamily="18" charset="0"/>
                <a:cs typeface="Times New Roman" pitchFamily="18" charset="0"/>
              </a:rPr>
              <a:t> </a:t>
            </a:r>
            <a:r>
              <a:rPr lang="vi-VN" dirty="0">
                <a:latin typeface="Times New Roman" pitchFamily="18" charset="0"/>
                <a:cs typeface="Times New Roman" pitchFamily="18" charset="0"/>
              </a:rPr>
              <a:t>và 172 </a:t>
            </a:r>
            <a:r>
              <a:rPr lang="en-US" dirty="0" smtClean="0">
                <a:latin typeface="Times New Roman" pitchFamily="18" charset="0"/>
                <a:cs typeface="Times New Roman" pitchFamily="18" charset="0"/>
              </a:rPr>
              <a:t>GV.</a:t>
            </a:r>
            <a:endParaRPr lang="en-US" dirty="0">
              <a:latin typeface="Times New Roman" pitchFamily="18" charset="0"/>
              <a:cs typeface="Times New Roman" pitchFamily="18" charset="0"/>
            </a:endParaRPr>
          </a:p>
          <a:p>
            <a:pPr marL="400050" lvl="1" indent="0" algn="just">
              <a:buNone/>
            </a:pP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Việc </a:t>
            </a:r>
            <a:r>
              <a:rPr lang="vi-VN" dirty="0" smtClean="0">
                <a:latin typeface="Times New Roman" pitchFamily="18" charset="0"/>
                <a:cs typeface="Times New Roman" pitchFamily="18" charset="0"/>
              </a:rPr>
              <a:t>điều chỉnh quy chế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hoạt động </a:t>
            </a:r>
            <a:r>
              <a:rPr lang="vi-VN" dirty="0" smtClean="0">
                <a:latin typeface="Times New Roman" pitchFamily="18" charset="0"/>
                <a:cs typeface="Times New Roman" pitchFamily="18" charset="0"/>
              </a:rPr>
              <a:t>còn </a:t>
            </a:r>
            <a:r>
              <a:rPr lang="vi-VN" dirty="0" smtClean="0">
                <a:latin typeface="Times New Roman" pitchFamily="18" charset="0"/>
                <a:cs typeface="Times New Roman" pitchFamily="18" charset="0"/>
              </a:rPr>
              <a:t>chậm.</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Hai ngành đào tạo chưa có đủ số lượng </a:t>
            </a:r>
            <a:r>
              <a:rPr lang="en-US" dirty="0" smtClean="0">
                <a:latin typeface="Times New Roman" pitchFamily="18" charset="0"/>
                <a:cs typeface="Times New Roman" pitchFamily="18" charset="0"/>
              </a:rPr>
              <a:t>GV</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đạt trình độ Thạc sĩ chuyên </a:t>
            </a:r>
            <a:r>
              <a:rPr lang="vi-VN" dirty="0" smtClean="0">
                <a:latin typeface="Times New Roman" pitchFamily="18" charset="0"/>
                <a:cs typeface="Times New Roman" pitchFamily="18" charset="0"/>
              </a:rPr>
              <a:t>ngành</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Chưa có đội ngũ </a:t>
            </a:r>
            <a:r>
              <a:rPr lang="en-US" dirty="0" smtClean="0">
                <a:latin typeface="Times New Roman" pitchFamily="18" charset="0"/>
                <a:cs typeface="Times New Roman" pitchFamily="18" charset="0"/>
              </a:rPr>
              <a:t>GV</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đầu ngành, </a:t>
            </a:r>
            <a:r>
              <a:rPr lang="vi-VN" dirty="0" smtClean="0">
                <a:latin typeface="Times New Roman" pitchFamily="18" charset="0"/>
                <a:cs typeface="Times New Roman" pitchFamily="18" charset="0"/>
              </a:rPr>
              <a:t>có </a:t>
            </a:r>
            <a:r>
              <a:rPr lang="vi-VN" dirty="0" smtClean="0">
                <a:latin typeface="Times New Roman" pitchFamily="18" charset="0"/>
                <a:cs typeface="Times New Roman" pitchFamily="18" charset="0"/>
              </a:rPr>
              <a:t>học vị và chức danh </a:t>
            </a:r>
            <a:r>
              <a:rPr lang="vi-VN" dirty="0" smtClean="0">
                <a:latin typeface="Times New Roman" pitchFamily="18" charset="0"/>
                <a:cs typeface="Times New Roman" pitchFamily="18" charset="0"/>
              </a:rPr>
              <a:t>cao.</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G</a:t>
            </a:r>
            <a:r>
              <a:rPr lang="en-US" dirty="0" smtClean="0">
                <a:latin typeface="Times New Roman" pitchFamily="18" charset="0"/>
                <a:cs typeface="Times New Roman" pitchFamily="18" charset="0"/>
              </a:rPr>
              <a:t>V</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có khả năng giảng dạy bằng tiếng Anh còn ít nên chưa thuyết phục được đối tác nước ngoài liên kết.</a:t>
            </a:r>
            <a:endParaRPr lang="en-US" dirty="0" smtClean="0">
              <a:latin typeface="Times New Roman" pitchFamily="18" charset="0"/>
              <a:cs typeface="Times New Roman" pitchFamily="18" charset="0"/>
            </a:endParaRPr>
          </a:p>
          <a:p>
            <a:pPr marL="400050" lvl="1" indent="0" algn="just">
              <a:buNone/>
            </a:pPr>
            <a:r>
              <a:rPr lang="vi-V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Chưa xây dựng được hệ thống ứng dụng </a:t>
            </a:r>
            <a:r>
              <a:rPr lang="en-US" dirty="0" smtClean="0">
                <a:latin typeface="Times New Roman" pitchFamily="18" charset="0"/>
                <a:cs typeface="Times New Roman" pitchFamily="18" charset="0"/>
              </a:rPr>
              <a:t>CNTT</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quản lý nhà trường nên </a:t>
            </a:r>
            <a:r>
              <a:rPr lang="vi-VN" dirty="0" smtClean="0">
                <a:latin typeface="Times New Roman" pitchFamily="18" charset="0"/>
                <a:cs typeface="Times New Roman" pitchFamily="18" charset="0"/>
              </a:rPr>
              <a:t>công </a:t>
            </a:r>
            <a:r>
              <a:rPr lang="vi-VN" dirty="0" smtClean="0">
                <a:latin typeface="Times New Roman" pitchFamily="18" charset="0"/>
                <a:cs typeface="Times New Roman" pitchFamily="18" charset="0"/>
              </a:rPr>
              <a:t>tác xử lý </a:t>
            </a:r>
            <a:r>
              <a:rPr lang="vi-VN" dirty="0" smtClean="0">
                <a:latin typeface="Times New Roman" pitchFamily="18" charset="0"/>
                <a:cs typeface="Times New Roman" pitchFamily="18" charset="0"/>
              </a:rPr>
              <a:t>còn </a:t>
            </a:r>
            <a:r>
              <a:rPr lang="vi-VN" dirty="0" smtClean="0">
                <a:latin typeface="Times New Roman" pitchFamily="18" charset="0"/>
                <a:cs typeface="Times New Roman" pitchFamily="18" charset="0"/>
              </a:rPr>
              <a:t>chậm, chưa đồng bộ, chưa tiết kiệm lao động và chưa đạt hiệu quả mong muốn.</a:t>
            </a:r>
            <a:endParaRPr lang="en-US" dirty="0">
              <a:latin typeface="Times New Roman" pitchFamily="18" charset="0"/>
              <a:cs typeface="Times New Roman" pitchFamily="18" charset="0"/>
            </a:endParaRPr>
          </a:p>
        </p:txBody>
      </p:sp>
      <p:sp>
        <p:nvSpPr>
          <p:cNvPr id="5"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000" dirty="0">
                <a:solidFill>
                  <a:schemeClr val="tx2">
                    <a:lumMod val="90000"/>
                  </a:schemeClr>
                </a:solidFill>
                <a:latin typeface="Times New Roman" pitchFamily="18" charset="0"/>
                <a:cs typeface="Times New Roman" pitchFamily="18" charset="0"/>
              </a:rPr>
              <a:t>Đ</a:t>
            </a:r>
            <a:r>
              <a:rPr lang="en-US" sz="3000" dirty="0">
                <a:solidFill>
                  <a:schemeClr val="tx2">
                    <a:lumMod val="90000"/>
                  </a:schemeClr>
                </a:solidFill>
                <a:latin typeface="Times New Roman" pitchFamily="18" charset="0"/>
                <a:cs typeface="Times New Roman" pitchFamily="18" charset="0"/>
              </a:rPr>
              <a:t>ÁNH GIÁ THỰC TRẠNG </a:t>
            </a:r>
            <a:r>
              <a:rPr lang="en-US" sz="3000" dirty="0" smtClean="0">
                <a:solidFill>
                  <a:schemeClr val="tx2">
                    <a:lumMod val="90000"/>
                  </a:schemeClr>
                </a:solidFill>
                <a:latin typeface="Times New Roman" pitchFamily="18" charset="0"/>
                <a:cs typeface="Times New Roman" pitchFamily="18" charset="0"/>
              </a:rPr>
              <a:t>VỀ ĐỘI NGŨ</a:t>
            </a: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39656495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AutoShape 118"/>
          <p:cNvSpPr>
            <a:spLocks noChangeArrowheads="1"/>
          </p:cNvSpPr>
          <p:nvPr/>
        </p:nvSpPr>
        <p:spPr bwMode="gray">
          <a:xfrm>
            <a:off x="7169005" y="2833687"/>
            <a:ext cx="1746395" cy="3363584"/>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7" name="AutoShape 91"/>
          <p:cNvSpPr>
            <a:spLocks noChangeArrowheads="1"/>
          </p:cNvSpPr>
          <p:nvPr/>
        </p:nvSpPr>
        <p:spPr bwMode="gray">
          <a:xfrm>
            <a:off x="311005" y="2833687"/>
            <a:ext cx="1746395" cy="28575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grpSp>
        <p:nvGrpSpPr>
          <p:cNvPr id="6" name="Group 5"/>
          <p:cNvGrpSpPr/>
          <p:nvPr/>
        </p:nvGrpSpPr>
        <p:grpSpPr>
          <a:xfrm>
            <a:off x="311005" y="2530525"/>
            <a:ext cx="2051195" cy="3702603"/>
            <a:chOff x="344344" y="2530525"/>
            <a:chExt cx="1703410" cy="3114625"/>
          </a:xfrm>
        </p:grpSpPr>
        <p:sp>
          <p:nvSpPr>
            <p:cNvPr id="55388" name="AutoShape 92"/>
            <p:cNvSpPr>
              <a:spLocks noChangeArrowheads="1"/>
            </p:cNvSpPr>
            <p:nvPr/>
          </p:nvSpPr>
          <p:spPr bwMode="gray">
            <a:xfrm>
              <a:off x="344344" y="2841625"/>
              <a:ext cx="1693862" cy="2803525"/>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99" name="Text Box 103"/>
            <p:cNvSpPr txBox="1">
              <a:spLocks noChangeArrowheads="1"/>
            </p:cNvSpPr>
            <p:nvPr/>
          </p:nvSpPr>
          <p:spPr bwMode="gray">
            <a:xfrm>
              <a:off x="949296" y="261778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1</a:t>
              </a:r>
            </a:p>
          </p:txBody>
        </p:sp>
        <p:grpSp>
          <p:nvGrpSpPr>
            <p:cNvPr id="5" name="Group 4"/>
            <p:cNvGrpSpPr/>
            <p:nvPr/>
          </p:nvGrpSpPr>
          <p:grpSpPr>
            <a:xfrm>
              <a:off x="361805" y="2530525"/>
              <a:ext cx="1685949" cy="3084462"/>
              <a:chOff x="361805" y="2530525"/>
              <a:chExt cx="1685949" cy="3084462"/>
            </a:xfrm>
          </p:grpSpPr>
          <p:sp>
            <p:nvSpPr>
              <p:cNvPr id="55389" name="AutoShape 93"/>
              <p:cNvSpPr>
                <a:spLocks noChangeArrowheads="1"/>
              </p:cNvSpPr>
              <p:nvPr/>
            </p:nvSpPr>
            <p:spPr bwMode="gray">
              <a:xfrm>
                <a:off x="361805" y="4905375"/>
                <a:ext cx="1670799"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90" name="AutoShape 94"/>
              <p:cNvSpPr>
                <a:spLocks noChangeArrowheads="1"/>
              </p:cNvSpPr>
              <p:nvPr/>
            </p:nvSpPr>
            <p:spPr bwMode="gray">
              <a:xfrm>
                <a:off x="361805" y="2863850"/>
                <a:ext cx="1670799"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393" name="Group 97"/>
              <p:cNvGrpSpPr>
                <a:grpSpLocks/>
              </p:cNvGrpSpPr>
              <p:nvPr/>
            </p:nvGrpSpPr>
            <p:grpSpPr bwMode="auto">
              <a:xfrm>
                <a:off x="800146" y="2530525"/>
                <a:ext cx="653859" cy="622726"/>
                <a:chOff x="1289" y="587"/>
                <a:chExt cx="668" cy="647"/>
              </a:xfrm>
            </p:grpSpPr>
            <p:sp>
              <p:nvSpPr>
                <p:cNvPr id="55394"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395"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6"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7"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8"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400" name="Text Box 104"/>
              <p:cNvSpPr txBox="1">
                <a:spLocks noChangeArrowheads="1"/>
              </p:cNvSpPr>
              <p:nvPr/>
            </p:nvSpPr>
            <p:spPr bwMode="gray">
              <a:xfrm>
                <a:off x="387205" y="3252787"/>
                <a:ext cx="1660549" cy="1527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dirty="0" smtClean="0">
                    <a:solidFill>
                      <a:srgbClr val="000000"/>
                    </a:solidFill>
                    <a:latin typeface="Times New Roman" pitchFamily="18" charset="0"/>
                    <a:cs typeface="Times New Roman" pitchFamily="18" charset="0"/>
                  </a:rPr>
                  <a:t>C</a:t>
                </a:r>
                <a:r>
                  <a:rPr lang="vi-VN" sz="1600" dirty="0" smtClean="0">
                    <a:solidFill>
                      <a:srgbClr val="000000"/>
                    </a:solidFill>
                    <a:latin typeface="Times New Roman" pitchFamily="18" charset="0"/>
                    <a:cs typeface="Times New Roman" pitchFamily="18" charset="0"/>
                  </a:rPr>
                  <a:t>hủ </a:t>
                </a:r>
                <a:r>
                  <a:rPr lang="vi-VN" sz="1600" dirty="0" smtClean="0">
                    <a:solidFill>
                      <a:srgbClr val="000000"/>
                    </a:solidFill>
                    <a:latin typeface="Times New Roman" pitchFamily="18" charset="0"/>
                    <a:cs typeface="Times New Roman" pitchFamily="18" charset="0"/>
                  </a:rPr>
                  <a:t>động xây dựng kế hoạch nghiên cứu, triển khai thực hiện theo đúng các quy định, văn bản hướng dẫn do cấp trên ban </a:t>
                </a:r>
                <a:r>
                  <a:rPr lang="vi-VN" sz="1600" dirty="0" smtClean="0">
                    <a:solidFill>
                      <a:srgbClr val="000000"/>
                    </a:solidFill>
                    <a:latin typeface="Times New Roman" pitchFamily="18" charset="0"/>
                    <a:cs typeface="Times New Roman" pitchFamily="18" charset="0"/>
                  </a:rPr>
                  <a:t>hành</a:t>
                </a:r>
                <a:r>
                  <a:rPr lang="en-US" sz="1600" dirty="0" smtClean="0">
                    <a:solidFill>
                      <a:srgbClr val="000000"/>
                    </a:solidFill>
                    <a:latin typeface="Times New Roman" pitchFamily="18" charset="0"/>
                    <a:cs typeface="Times New Roman" pitchFamily="18" charset="0"/>
                  </a:rPr>
                  <a:t>.</a:t>
                </a:r>
                <a:endParaRPr lang="en-US" sz="1600" dirty="0">
                  <a:solidFill>
                    <a:srgbClr val="000000"/>
                  </a:solidFill>
                  <a:latin typeface="Times New Roman" pitchFamily="18" charset="0"/>
                  <a:cs typeface="Times New Roman" pitchFamily="18" charset="0"/>
                </a:endParaRPr>
              </a:p>
            </p:txBody>
          </p:sp>
        </p:grpSp>
      </p:grpSp>
      <p:sp>
        <p:nvSpPr>
          <p:cNvPr id="55414" name="AutoShape 118"/>
          <p:cNvSpPr>
            <a:spLocks noChangeArrowheads="1"/>
          </p:cNvSpPr>
          <p:nvPr/>
        </p:nvSpPr>
        <p:spPr bwMode="gray">
          <a:xfrm>
            <a:off x="5035405" y="2833687"/>
            <a:ext cx="1746395" cy="3363584"/>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415" name="AutoShape 119"/>
          <p:cNvSpPr>
            <a:spLocks noChangeArrowheads="1"/>
          </p:cNvSpPr>
          <p:nvPr/>
        </p:nvSpPr>
        <p:spPr bwMode="gray">
          <a:xfrm>
            <a:off x="5035405" y="2786064"/>
            <a:ext cx="1927984" cy="3411207"/>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6" name="AutoShape 120"/>
          <p:cNvSpPr>
            <a:spLocks noChangeArrowheads="1"/>
          </p:cNvSpPr>
          <p:nvPr/>
        </p:nvSpPr>
        <p:spPr bwMode="gray">
          <a:xfrm>
            <a:off x="5086205" y="4905375"/>
            <a:ext cx="1670799" cy="709612"/>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7" name="AutoShape 121"/>
          <p:cNvSpPr>
            <a:spLocks noChangeArrowheads="1"/>
          </p:cNvSpPr>
          <p:nvPr/>
        </p:nvSpPr>
        <p:spPr bwMode="gray">
          <a:xfrm>
            <a:off x="5035405" y="2786064"/>
            <a:ext cx="1927984" cy="3309937"/>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418" name="Group 122"/>
          <p:cNvGrpSpPr>
            <a:grpSpLocks/>
          </p:cNvGrpSpPr>
          <p:nvPr/>
        </p:nvGrpSpPr>
        <p:grpSpPr bwMode="auto">
          <a:xfrm>
            <a:off x="5645005" y="2530525"/>
            <a:ext cx="653859" cy="622726"/>
            <a:chOff x="1289" y="587"/>
            <a:chExt cx="668" cy="647"/>
          </a:xfrm>
        </p:grpSpPr>
        <p:sp>
          <p:nvSpPr>
            <p:cNvPr id="55419"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420"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1"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2"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3"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424" name="Text Box 128"/>
          <p:cNvSpPr txBox="1">
            <a:spLocks noChangeArrowheads="1"/>
          </p:cNvSpPr>
          <p:nvPr/>
        </p:nvSpPr>
        <p:spPr bwMode="gray">
          <a:xfrm>
            <a:off x="5829070" y="2617786"/>
            <a:ext cx="2873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3</a:t>
            </a:r>
          </a:p>
        </p:txBody>
      </p:sp>
      <p:sp>
        <p:nvSpPr>
          <p:cNvPr id="55425" name="Text Box 129"/>
          <p:cNvSpPr txBox="1">
            <a:spLocks noChangeArrowheads="1"/>
          </p:cNvSpPr>
          <p:nvPr/>
        </p:nvSpPr>
        <p:spPr bwMode="gray">
          <a:xfrm>
            <a:off x="5111605" y="3252787"/>
            <a:ext cx="1670195"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dirty="0" smtClean="0">
                <a:solidFill>
                  <a:srgbClr val="000000"/>
                </a:solidFill>
                <a:latin typeface="Times New Roman" pitchFamily="18" charset="0"/>
                <a:cs typeface="Times New Roman" pitchFamily="18" charset="0"/>
              </a:rPr>
              <a:t>Q</a:t>
            </a:r>
            <a:r>
              <a:rPr lang="vi-VN" sz="1600" dirty="0" smtClean="0">
                <a:solidFill>
                  <a:srgbClr val="000000"/>
                </a:solidFill>
                <a:latin typeface="Times New Roman" pitchFamily="18" charset="0"/>
                <a:cs typeface="Times New Roman" pitchFamily="18" charset="0"/>
              </a:rPr>
              <a:t>uá trình xét duyệt, nghiệm  thu các đề  tài NCKH được tổ chức một cách khoa học, </a:t>
            </a:r>
            <a:r>
              <a:rPr lang="vi-VN" sz="1600" dirty="0" smtClean="0">
                <a:solidFill>
                  <a:srgbClr val="000000"/>
                </a:solidFill>
                <a:latin typeface="Times New Roman" pitchFamily="18" charset="0"/>
                <a:cs typeface="Times New Roman" pitchFamily="18" charset="0"/>
              </a:rPr>
              <a:t>khách quan</a:t>
            </a:r>
            <a:endParaRPr lang="en-US" sz="1600" dirty="0">
              <a:solidFill>
                <a:srgbClr val="000000"/>
              </a:solidFill>
              <a:latin typeface="Times New Roman" pitchFamily="18" charset="0"/>
              <a:cs typeface="Times New Roman" pitchFamily="18" charset="0"/>
            </a:endParaRPr>
          </a:p>
        </p:txBody>
      </p:sp>
      <p:sp>
        <p:nvSpPr>
          <p:cNvPr id="39" name="Rectangle 2"/>
          <p:cNvSpPr txBox="1">
            <a:spLocks noChangeArrowheads="1"/>
          </p:cNvSpPr>
          <p:nvPr/>
        </p:nvSpPr>
        <p:spPr bwMode="white">
          <a:xfrm>
            <a:off x="152400" y="304800"/>
            <a:ext cx="8991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2800" dirty="0" smtClean="0">
                <a:latin typeface="Times New Roman" pitchFamily="18" charset="0"/>
                <a:cs typeface="Times New Roman" pitchFamily="18" charset="0"/>
              </a:rPr>
              <a:t>THỰC TRẠNG </a:t>
            </a:r>
            <a:r>
              <a:rPr lang="vi-VN" sz="2800" dirty="0" smtClean="0">
                <a:latin typeface="Times New Roman" pitchFamily="18" charset="0"/>
                <a:cs typeface="Times New Roman" pitchFamily="18" charset="0"/>
              </a:rPr>
              <a:t>VỀ N</a:t>
            </a:r>
            <a:r>
              <a:rPr lang="en-US" sz="2800" dirty="0" smtClean="0">
                <a:latin typeface="Times New Roman" pitchFamily="18" charset="0"/>
                <a:cs typeface="Times New Roman" pitchFamily="18" charset="0"/>
              </a:rPr>
              <a:t>C </a:t>
            </a:r>
            <a:r>
              <a:rPr lang="vi-VN" sz="2800" dirty="0" smtClean="0">
                <a:latin typeface="Times New Roman" pitchFamily="18" charset="0"/>
                <a:cs typeface="Times New Roman" pitchFamily="18" charset="0"/>
              </a:rPr>
              <a:t>KHOA HỌC VÀ </a:t>
            </a:r>
            <a:r>
              <a:rPr lang="en-US" sz="2800" dirty="0" smtClean="0">
                <a:latin typeface="Times New Roman" pitchFamily="18" charset="0"/>
                <a:cs typeface="Times New Roman" pitchFamily="18" charset="0"/>
              </a:rPr>
              <a:t>HỢP TÁC </a:t>
            </a:r>
            <a:r>
              <a:rPr lang="vi-VN" sz="2800" dirty="0" smtClean="0">
                <a:latin typeface="Times New Roman" pitchFamily="18" charset="0"/>
                <a:cs typeface="Times New Roman" pitchFamily="18" charset="0"/>
              </a:rPr>
              <a:t>Q</a:t>
            </a:r>
            <a:r>
              <a:rPr lang="en-US" sz="2800" dirty="0" smtClean="0">
                <a:latin typeface="Times New Roman" pitchFamily="18" charset="0"/>
                <a:cs typeface="Times New Roman" pitchFamily="18" charset="0"/>
              </a:rPr>
              <a:t>T</a:t>
            </a:r>
            <a:endParaRPr lang="en-US" sz="2800" dirty="0">
              <a:latin typeface="Times New Roman" pitchFamily="18" charset="0"/>
              <a:cs typeface="Times New Roman" pitchFamily="18" charset="0"/>
            </a:endParaRPr>
          </a:p>
        </p:txBody>
      </p:sp>
      <p:sp>
        <p:nvSpPr>
          <p:cNvPr id="41" name="AutoShape 119"/>
          <p:cNvSpPr>
            <a:spLocks noChangeArrowheads="1"/>
          </p:cNvSpPr>
          <p:nvPr/>
        </p:nvSpPr>
        <p:spPr bwMode="gray">
          <a:xfrm>
            <a:off x="7202344" y="2841625"/>
            <a:ext cx="1693862" cy="3355646"/>
          </a:xfrm>
          <a:prstGeom prst="roundRect">
            <a:avLst>
              <a:gd name="adj" fmla="val 16667"/>
            </a:avLst>
          </a:prstGeom>
          <a:solidFill>
            <a:srgbClr val="DDDDDD"/>
          </a:solidFill>
          <a:ln>
            <a:noFill/>
          </a:ln>
          <a:effectLst/>
        </p:spPr>
        <p:txBody>
          <a:bodyPr wrap="none" anchor="ctr"/>
          <a:lstStyle/>
          <a:p>
            <a:endParaRPr lang="en-US"/>
          </a:p>
        </p:txBody>
      </p:sp>
      <p:sp>
        <p:nvSpPr>
          <p:cNvPr id="42" name="AutoShape 120"/>
          <p:cNvSpPr>
            <a:spLocks noChangeArrowheads="1"/>
          </p:cNvSpPr>
          <p:nvPr/>
        </p:nvSpPr>
        <p:spPr bwMode="gray">
          <a:xfrm>
            <a:off x="7219805" y="4905375"/>
            <a:ext cx="1670799" cy="709612"/>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16200000" scaled="1"/>
            <a:tileRect/>
          </a:gradFill>
          <a:ln>
            <a:noFill/>
          </a:ln>
          <a:effectLst/>
        </p:spPr>
        <p:txBody>
          <a:bodyPr wrap="none" anchor="ctr"/>
          <a:lstStyle/>
          <a:p>
            <a:endParaRPr lang="en-US"/>
          </a:p>
        </p:txBody>
      </p:sp>
      <p:sp>
        <p:nvSpPr>
          <p:cNvPr id="43" name="AutoShape 121"/>
          <p:cNvSpPr>
            <a:spLocks noChangeArrowheads="1"/>
          </p:cNvSpPr>
          <p:nvPr/>
        </p:nvSpPr>
        <p:spPr bwMode="gray">
          <a:xfrm>
            <a:off x="7219805" y="2863850"/>
            <a:ext cx="1670799" cy="833421"/>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8100000" scaled="1"/>
            <a:tileRect/>
          </a:gradFill>
          <a:ln>
            <a:noFill/>
          </a:ln>
          <a:effectLst/>
        </p:spPr>
        <p:txBody>
          <a:bodyPr wrap="none" anchor="ctr"/>
          <a:lstStyle/>
          <a:p>
            <a:endParaRPr lang="en-US"/>
          </a:p>
        </p:txBody>
      </p:sp>
      <p:grpSp>
        <p:nvGrpSpPr>
          <p:cNvPr id="44" name="Group 122"/>
          <p:cNvGrpSpPr>
            <a:grpSpLocks/>
          </p:cNvGrpSpPr>
          <p:nvPr/>
        </p:nvGrpSpPr>
        <p:grpSpPr bwMode="auto">
          <a:xfrm>
            <a:off x="7778605" y="2530524"/>
            <a:ext cx="653859" cy="733015"/>
            <a:chOff x="1289" y="587"/>
            <a:chExt cx="668" cy="647"/>
          </a:xfrm>
        </p:grpSpPr>
        <p:sp>
          <p:nvSpPr>
            <p:cNvPr id="45"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46"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7"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8"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9"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0" name="Text Box 128"/>
          <p:cNvSpPr txBox="1">
            <a:spLocks noChangeArrowheads="1"/>
          </p:cNvSpPr>
          <p:nvPr/>
        </p:nvSpPr>
        <p:spPr bwMode="gray">
          <a:xfrm>
            <a:off x="79626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4</a:t>
            </a:r>
            <a:endParaRPr lang="en-US" sz="2400" dirty="0">
              <a:solidFill>
                <a:srgbClr val="000000"/>
              </a:solidFill>
              <a:latin typeface="Times New Roman" pitchFamily="18" charset="0"/>
              <a:cs typeface="Times New Roman" pitchFamily="18" charset="0"/>
            </a:endParaRPr>
          </a:p>
        </p:txBody>
      </p:sp>
      <p:sp>
        <p:nvSpPr>
          <p:cNvPr id="51" name="Text Box 129"/>
          <p:cNvSpPr txBox="1">
            <a:spLocks noChangeArrowheads="1"/>
          </p:cNvSpPr>
          <p:nvPr/>
        </p:nvSpPr>
        <p:spPr bwMode="gray">
          <a:xfrm>
            <a:off x="7245205" y="3228974"/>
            <a:ext cx="1660549"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dirty="0" smtClean="0">
                <a:solidFill>
                  <a:srgbClr val="000000"/>
                </a:solidFill>
                <a:latin typeface="Times New Roman" pitchFamily="18" charset="0"/>
                <a:cs typeface="Times New Roman" pitchFamily="18" charset="0"/>
              </a:rPr>
              <a:t>NC</a:t>
            </a:r>
            <a:r>
              <a:rPr lang="vi-VN"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lộ trình hợp tác phù hợp với luật </a:t>
            </a:r>
            <a:r>
              <a:rPr lang="vi-VN" sz="1600" dirty="0" smtClean="0">
                <a:solidFill>
                  <a:srgbClr val="000000"/>
                </a:solidFill>
                <a:latin typeface="Times New Roman" pitchFamily="18" charset="0"/>
                <a:cs typeface="Times New Roman" pitchFamily="18" charset="0"/>
              </a:rPr>
              <a:t>G</a:t>
            </a:r>
            <a:r>
              <a:rPr lang="en-US" sz="1600" dirty="0" smtClean="0">
                <a:solidFill>
                  <a:srgbClr val="000000"/>
                </a:solidFill>
                <a:latin typeface="Times New Roman" pitchFamily="18" charset="0"/>
                <a:cs typeface="Times New Roman" pitchFamily="18" charset="0"/>
              </a:rPr>
              <a:t>D</a:t>
            </a:r>
            <a:r>
              <a:rPr lang="vi-VN" sz="1600" dirty="0" smtClean="0">
                <a:solidFill>
                  <a:srgbClr val="000000"/>
                </a:solidFill>
                <a:latin typeface="Times New Roman" pitchFamily="18" charset="0"/>
                <a:cs typeface="Times New Roman" pitchFamily="18" charset="0"/>
              </a:rPr>
              <a:t> </a:t>
            </a:r>
            <a:r>
              <a:rPr lang="en-US" sz="1600" dirty="0" smtClean="0">
                <a:solidFill>
                  <a:srgbClr val="000000"/>
                </a:solidFill>
                <a:latin typeface="Times New Roman" pitchFamily="18" charset="0"/>
                <a:cs typeface="Times New Roman" pitchFamily="18" charset="0"/>
              </a:rPr>
              <a:t>ĐH</a:t>
            </a:r>
            <a:r>
              <a:rPr lang="vi-VN"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mới ban hành, đã </a:t>
            </a:r>
            <a:r>
              <a:rPr lang="vi-VN" sz="1600" dirty="0" smtClean="0">
                <a:solidFill>
                  <a:srgbClr val="000000"/>
                </a:solidFill>
                <a:latin typeface="Times New Roman" pitchFamily="18" charset="0"/>
                <a:cs typeface="Times New Roman" pitchFamily="18" charset="0"/>
              </a:rPr>
              <a:t>xây </a:t>
            </a:r>
            <a:r>
              <a:rPr lang="vi-VN" sz="1600" dirty="0" smtClean="0">
                <a:solidFill>
                  <a:srgbClr val="000000"/>
                </a:solidFill>
                <a:latin typeface="Times New Roman" pitchFamily="18" charset="0"/>
                <a:cs typeface="Times New Roman" pitchFamily="18" charset="0"/>
              </a:rPr>
              <a:t>dựng nội dung đề án chương trình liên kết </a:t>
            </a:r>
            <a:r>
              <a:rPr lang="vi-VN" sz="1600" dirty="0" smtClean="0">
                <a:solidFill>
                  <a:srgbClr val="000000"/>
                </a:solidFill>
                <a:latin typeface="Times New Roman" pitchFamily="18" charset="0"/>
                <a:cs typeface="Times New Roman" pitchFamily="18" charset="0"/>
              </a:rPr>
              <a:t>với </a:t>
            </a:r>
            <a:r>
              <a:rPr lang="vi-VN" sz="1600" dirty="0" smtClean="0">
                <a:solidFill>
                  <a:srgbClr val="000000"/>
                </a:solidFill>
                <a:latin typeface="Times New Roman" pitchFamily="18" charset="0"/>
                <a:cs typeface="Times New Roman" pitchFamily="18" charset="0"/>
              </a:rPr>
              <a:t>Đan Mạch, Singapore và Hàn Quốc</a:t>
            </a:r>
            <a:endParaRPr lang="en-US" sz="1600" dirty="0">
              <a:solidFill>
                <a:srgbClr val="000000"/>
              </a:solidFill>
              <a:latin typeface="Times New Roman" pitchFamily="18" charset="0"/>
              <a:cs typeface="Times New Roman" pitchFamily="18" charset="0"/>
            </a:endParaRPr>
          </a:p>
        </p:txBody>
      </p:sp>
      <p:grpSp>
        <p:nvGrpSpPr>
          <p:cNvPr id="2" name="Group 1"/>
          <p:cNvGrpSpPr/>
          <p:nvPr/>
        </p:nvGrpSpPr>
        <p:grpSpPr>
          <a:xfrm>
            <a:off x="2673205" y="2530524"/>
            <a:ext cx="2127395" cy="3794075"/>
            <a:chOff x="2673205" y="2530525"/>
            <a:chExt cx="1746395" cy="3160662"/>
          </a:xfrm>
        </p:grpSpPr>
        <p:sp>
          <p:nvSpPr>
            <p:cNvPr id="55401" name="AutoShape 105"/>
            <p:cNvSpPr>
              <a:spLocks noChangeArrowheads="1"/>
            </p:cNvSpPr>
            <p:nvPr/>
          </p:nvSpPr>
          <p:spPr bwMode="gray">
            <a:xfrm>
              <a:off x="2673205" y="2833687"/>
              <a:ext cx="1746395" cy="28575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2" name="AutoShape 106"/>
            <p:cNvSpPr>
              <a:spLocks noChangeArrowheads="1"/>
            </p:cNvSpPr>
            <p:nvPr/>
          </p:nvSpPr>
          <p:spPr bwMode="gray">
            <a:xfrm>
              <a:off x="2706544" y="2841625"/>
              <a:ext cx="1693862" cy="2803525"/>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3" name="AutoShape 107"/>
            <p:cNvSpPr>
              <a:spLocks noChangeArrowheads="1"/>
            </p:cNvSpPr>
            <p:nvPr/>
          </p:nvSpPr>
          <p:spPr bwMode="gray">
            <a:xfrm>
              <a:off x="2724005" y="4905375"/>
              <a:ext cx="1670799" cy="709612"/>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4" name="AutoShape 108"/>
            <p:cNvSpPr>
              <a:spLocks noChangeArrowheads="1"/>
            </p:cNvSpPr>
            <p:nvPr/>
          </p:nvSpPr>
          <p:spPr bwMode="gray">
            <a:xfrm>
              <a:off x="2724005" y="2863850"/>
              <a:ext cx="1670799" cy="708025"/>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1" name="Text Box 115"/>
            <p:cNvSpPr txBox="1">
              <a:spLocks noChangeArrowheads="1"/>
            </p:cNvSpPr>
            <p:nvPr/>
          </p:nvSpPr>
          <p:spPr bwMode="gray">
            <a:xfrm>
              <a:off x="2749405" y="3141701"/>
              <a:ext cx="1660549" cy="1102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dirty="0" smtClean="0">
                  <a:solidFill>
                    <a:srgbClr val="000000"/>
                  </a:solidFill>
                  <a:latin typeface="Times New Roman" pitchFamily="18" charset="0"/>
                  <a:cs typeface="Times New Roman" pitchFamily="18" charset="0"/>
                </a:rPr>
                <a:t>GV</a:t>
              </a:r>
              <a:r>
                <a:rPr lang="vi-VN" sz="1600" dirty="0" smtClean="0">
                  <a:solidFill>
                    <a:srgbClr val="000000"/>
                  </a:solidFill>
                  <a:latin typeface="Times New Roman" pitchFamily="18" charset="0"/>
                  <a:cs typeface="Times New Roman" pitchFamily="18" charset="0"/>
                </a:rPr>
                <a:t> </a:t>
              </a:r>
              <a:r>
                <a:rPr lang="vi-VN" sz="1600" dirty="0" smtClean="0">
                  <a:solidFill>
                    <a:srgbClr val="000000"/>
                  </a:solidFill>
                  <a:latin typeface="Times New Roman" pitchFamily="18" charset="0"/>
                  <a:cs typeface="Times New Roman" pitchFamily="18" charset="0"/>
                </a:rPr>
                <a:t>tự giác </a:t>
              </a:r>
              <a:r>
                <a:rPr lang="vi-VN" sz="1600" dirty="0" smtClean="0">
                  <a:solidFill>
                    <a:srgbClr val="000000"/>
                  </a:solidFill>
                  <a:latin typeface="Times New Roman" pitchFamily="18" charset="0"/>
                  <a:cs typeface="Times New Roman" pitchFamily="18" charset="0"/>
                </a:rPr>
                <a:t>theo </a:t>
              </a:r>
              <a:r>
                <a:rPr lang="vi-VN" sz="1600" dirty="0" smtClean="0">
                  <a:solidFill>
                    <a:srgbClr val="000000"/>
                  </a:solidFill>
                  <a:latin typeface="Times New Roman" pitchFamily="18" charset="0"/>
                  <a:cs typeface="Times New Roman" pitchFamily="18" charset="0"/>
                </a:rPr>
                <a:t>kế hoạch, quy trình và tiến độ thực </a:t>
              </a:r>
              <a:r>
                <a:rPr lang="vi-VN" sz="1600" dirty="0" smtClean="0">
                  <a:solidFill>
                    <a:srgbClr val="000000"/>
                  </a:solidFill>
                  <a:latin typeface="Times New Roman" pitchFamily="18" charset="0"/>
                  <a:cs typeface="Times New Roman" pitchFamily="18" charset="0"/>
                </a:rPr>
                <a:t>góp </a:t>
              </a:r>
              <a:r>
                <a:rPr lang="vi-VN" sz="1600" dirty="0" smtClean="0">
                  <a:solidFill>
                    <a:srgbClr val="000000"/>
                  </a:solidFill>
                  <a:latin typeface="Times New Roman" pitchFamily="18" charset="0"/>
                  <a:cs typeface="Times New Roman" pitchFamily="18" charset="0"/>
                </a:rPr>
                <a:t>phần nâng cao hiệu quả của kết quả các đề </a:t>
              </a:r>
              <a:r>
                <a:rPr lang="vi-VN" sz="1600" dirty="0" smtClean="0">
                  <a:solidFill>
                    <a:srgbClr val="000000"/>
                  </a:solidFill>
                  <a:latin typeface="Times New Roman" pitchFamily="18" charset="0"/>
                  <a:cs typeface="Times New Roman" pitchFamily="18" charset="0"/>
                </a:rPr>
                <a:t>tài</a:t>
              </a:r>
              <a:r>
                <a:rPr lang="en-US" sz="1600" dirty="0" smtClean="0">
                  <a:solidFill>
                    <a:srgbClr val="000000"/>
                  </a:solidFill>
                  <a:latin typeface="Times New Roman" pitchFamily="18" charset="0"/>
                  <a:cs typeface="Times New Roman" pitchFamily="18" charset="0"/>
                </a:rPr>
                <a:t>.</a:t>
              </a:r>
              <a:endParaRPr lang="en-US" sz="1600" dirty="0">
                <a:solidFill>
                  <a:srgbClr val="000000"/>
                </a:solidFill>
                <a:latin typeface="Times New Roman" pitchFamily="18" charset="0"/>
                <a:cs typeface="Times New Roman" pitchFamily="18" charset="0"/>
              </a:endParaRPr>
            </a:p>
          </p:txBody>
        </p:sp>
        <p:grpSp>
          <p:nvGrpSpPr>
            <p:cNvPr id="52" name="Group 97"/>
            <p:cNvGrpSpPr>
              <a:grpSpLocks/>
            </p:cNvGrpSpPr>
            <p:nvPr/>
          </p:nvGrpSpPr>
          <p:grpSpPr bwMode="auto">
            <a:xfrm>
              <a:off x="3232474" y="2530525"/>
              <a:ext cx="653859" cy="622726"/>
              <a:chOff x="1289" y="587"/>
              <a:chExt cx="668" cy="647"/>
            </a:xfrm>
          </p:grpSpPr>
          <p:sp>
            <p:nvSpPr>
              <p:cNvPr id="53"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4"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6"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7"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8" name="Text Box 103"/>
            <p:cNvSpPr txBox="1">
              <a:spLocks noChangeArrowheads="1"/>
            </p:cNvSpPr>
            <p:nvPr/>
          </p:nvSpPr>
          <p:spPr bwMode="gray">
            <a:xfrm>
              <a:off x="3383249" y="262286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2</a:t>
              </a:r>
              <a:endParaRPr lang="en-US" sz="2400" dirty="0">
                <a:solidFill>
                  <a:srgbClr val="000000"/>
                </a:solidFill>
                <a:latin typeface="Times New Roman" pitchFamily="18" charset="0"/>
                <a:cs typeface="Times New Roman" pitchFamily="18" charset="0"/>
              </a:endParaRPr>
            </a:p>
          </p:txBody>
        </p:sp>
      </p:grpSp>
      <p:sp>
        <p:nvSpPr>
          <p:cNvPr id="3" name="Rounded Rectangle 2"/>
          <p:cNvSpPr/>
          <p:nvPr/>
        </p:nvSpPr>
        <p:spPr>
          <a:xfrm>
            <a:off x="3429000" y="1143000"/>
            <a:ext cx="2514600" cy="990600"/>
          </a:xfrm>
          <a:prstGeom prst="roundRect">
            <a:avLst/>
          </a:prstGeom>
          <a:gradFill flip="none" rotWithShape="1">
            <a:gsLst>
              <a:gs pos="0">
                <a:schemeClr val="accent3">
                  <a:lumMod val="40000"/>
                  <a:lumOff val="60000"/>
                  <a:shade val="30000"/>
                  <a:satMod val="115000"/>
                </a:schemeClr>
              </a:gs>
              <a:gs pos="50000">
                <a:schemeClr val="accent3">
                  <a:lumMod val="40000"/>
                  <a:lumOff val="60000"/>
                  <a:shade val="67500"/>
                  <a:satMod val="115000"/>
                </a:schemeClr>
              </a:gs>
              <a:gs pos="100000">
                <a:schemeClr val="accent3">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3657600" y="1219200"/>
            <a:ext cx="2057400" cy="685800"/>
          </a:xfrm>
          <a:prstGeom prst="round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 Box 103"/>
          <p:cNvSpPr txBox="1">
            <a:spLocks noChangeArrowheads="1"/>
          </p:cNvSpPr>
          <p:nvPr/>
        </p:nvSpPr>
        <p:spPr bwMode="gray">
          <a:xfrm>
            <a:off x="3657600" y="1333500"/>
            <a:ext cx="2057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dirty="0" smtClean="0">
                <a:solidFill>
                  <a:srgbClr val="000000"/>
                </a:solidFill>
                <a:latin typeface="Times New Roman" pitchFamily="18" charset="0"/>
                <a:cs typeface="Times New Roman" pitchFamily="18" charset="0"/>
              </a:rPr>
              <a:t>ĐIỂM MẠNH</a:t>
            </a:r>
            <a:endParaRPr lang="en-US" sz="2400" b="1" dirty="0">
              <a:solidFill>
                <a:srgbClr val="000000"/>
              </a:solidFill>
              <a:latin typeface="Times New Roman" pitchFamily="18" charset="0"/>
              <a:cs typeface="Times New Roman" pitchFamily="18" charset="0"/>
            </a:endParaRPr>
          </a:p>
        </p:txBody>
      </p:sp>
      <p:sp>
        <p:nvSpPr>
          <p:cNvPr id="59" name="Text Box 103"/>
          <p:cNvSpPr txBox="1">
            <a:spLocks noChangeArrowheads="1"/>
          </p:cNvSpPr>
          <p:nvPr/>
        </p:nvSpPr>
        <p:spPr bwMode="gray">
          <a:xfrm>
            <a:off x="1024264" y="2613746"/>
            <a:ext cx="42917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1</a:t>
            </a:r>
            <a:endParaRPr lang="en-US" sz="24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0504081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76201" y="381000"/>
            <a:ext cx="9067800" cy="4873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000" dirty="0">
                <a:latin typeface="Times New Roman" pitchFamily="18" charset="0"/>
                <a:cs typeface="Times New Roman" pitchFamily="18" charset="0"/>
              </a:rPr>
              <a:t>THỰC TRẠNG </a:t>
            </a:r>
            <a:r>
              <a:rPr lang="vi-VN" sz="3000" dirty="0">
                <a:latin typeface="Times New Roman" pitchFamily="18" charset="0"/>
                <a:cs typeface="Times New Roman" pitchFamily="18" charset="0"/>
              </a:rPr>
              <a:t>VỀ N</a:t>
            </a:r>
            <a:r>
              <a:rPr lang="en-US" sz="3000" dirty="0" smtClean="0">
                <a:latin typeface="Times New Roman" pitchFamily="18" charset="0"/>
                <a:cs typeface="Times New Roman" pitchFamily="18" charset="0"/>
              </a:rPr>
              <a:t>C</a:t>
            </a:r>
            <a:r>
              <a:rPr lang="vi-VN" sz="3000" dirty="0" smtClean="0">
                <a:latin typeface="Times New Roman" pitchFamily="18" charset="0"/>
                <a:cs typeface="Times New Roman" pitchFamily="18" charset="0"/>
              </a:rPr>
              <a:t>KHOA </a:t>
            </a:r>
            <a:r>
              <a:rPr lang="vi-VN" sz="3000" dirty="0">
                <a:latin typeface="Times New Roman" pitchFamily="18" charset="0"/>
                <a:cs typeface="Times New Roman" pitchFamily="18" charset="0"/>
              </a:rPr>
              <a:t>HỌC </a:t>
            </a:r>
            <a:r>
              <a:rPr lang="en-US" sz="3000" dirty="0" smtClean="0">
                <a:latin typeface="Times New Roman" pitchFamily="18" charset="0"/>
                <a:cs typeface="Times New Roman" pitchFamily="18" charset="0"/>
              </a:rPr>
              <a:t>-</a:t>
            </a:r>
            <a:r>
              <a:rPr lang="vi-VN" sz="3000" dirty="0" smtClean="0">
                <a:latin typeface="Times New Roman" pitchFamily="18" charset="0"/>
                <a:cs typeface="Times New Roman" pitchFamily="18" charset="0"/>
              </a:rPr>
              <a:t> </a:t>
            </a:r>
            <a:r>
              <a:rPr lang="en-US" sz="3000" dirty="0">
                <a:latin typeface="Times New Roman" pitchFamily="18" charset="0"/>
                <a:cs typeface="Times New Roman" pitchFamily="18" charset="0"/>
              </a:rPr>
              <a:t>HỢP TÁC </a:t>
            </a:r>
            <a:r>
              <a:rPr lang="vi-VN" sz="3000" dirty="0">
                <a:latin typeface="Times New Roman" pitchFamily="18" charset="0"/>
                <a:cs typeface="Times New Roman" pitchFamily="18" charset="0"/>
              </a:rPr>
              <a:t>Q</a:t>
            </a:r>
            <a:r>
              <a:rPr lang="en-US" sz="3000" dirty="0">
                <a:latin typeface="Times New Roman" pitchFamily="18" charset="0"/>
                <a:cs typeface="Times New Roman" pitchFamily="18" charset="0"/>
              </a:rPr>
              <a:t>T</a:t>
            </a:r>
          </a:p>
          <a:p>
            <a:endParaRPr lang="en-US" sz="1800" dirty="0">
              <a:latin typeface="Times New Roman" pitchFamily="18" charset="0"/>
              <a:cs typeface="Times New Roman" pitchFamily="18" charset="0"/>
            </a:endParaRPr>
          </a:p>
        </p:txBody>
      </p:sp>
      <p:grpSp>
        <p:nvGrpSpPr>
          <p:cNvPr id="2" name="Group 1"/>
          <p:cNvGrpSpPr/>
          <p:nvPr/>
        </p:nvGrpSpPr>
        <p:grpSpPr>
          <a:xfrm>
            <a:off x="228601" y="1981200"/>
            <a:ext cx="8686800" cy="4374031"/>
            <a:chOff x="311005" y="2530525"/>
            <a:chExt cx="8604395" cy="3298696"/>
          </a:xfrm>
        </p:grpSpPr>
        <p:sp>
          <p:nvSpPr>
            <p:cNvPr id="40" name="AutoShape 118"/>
            <p:cNvSpPr>
              <a:spLocks noChangeArrowheads="1"/>
            </p:cNvSpPr>
            <p:nvPr/>
          </p:nvSpPr>
          <p:spPr bwMode="gray">
            <a:xfrm>
              <a:off x="71690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7" name="AutoShape 91"/>
            <p:cNvSpPr>
              <a:spLocks noChangeArrowheads="1"/>
            </p:cNvSpPr>
            <p:nvPr/>
          </p:nvSpPr>
          <p:spPr bwMode="gray">
            <a:xfrm>
              <a:off x="311005" y="2833687"/>
              <a:ext cx="1746395" cy="28575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388" name="AutoShape 92"/>
            <p:cNvSpPr>
              <a:spLocks noChangeArrowheads="1"/>
            </p:cNvSpPr>
            <p:nvPr/>
          </p:nvSpPr>
          <p:spPr bwMode="gray">
            <a:xfrm>
              <a:off x="344344" y="2841625"/>
              <a:ext cx="1693862" cy="2803525"/>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89" name="AutoShape 93"/>
            <p:cNvSpPr>
              <a:spLocks noChangeArrowheads="1"/>
            </p:cNvSpPr>
            <p:nvPr/>
          </p:nvSpPr>
          <p:spPr bwMode="gray">
            <a:xfrm>
              <a:off x="361805" y="4905375"/>
              <a:ext cx="1670799"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390" name="AutoShape 94"/>
            <p:cNvSpPr>
              <a:spLocks noChangeArrowheads="1"/>
            </p:cNvSpPr>
            <p:nvPr/>
          </p:nvSpPr>
          <p:spPr bwMode="gray">
            <a:xfrm>
              <a:off x="361805" y="2863850"/>
              <a:ext cx="1670799"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393" name="Group 97"/>
            <p:cNvGrpSpPr>
              <a:grpSpLocks/>
            </p:cNvGrpSpPr>
            <p:nvPr/>
          </p:nvGrpSpPr>
          <p:grpSpPr bwMode="auto">
            <a:xfrm>
              <a:off x="800146" y="2530525"/>
              <a:ext cx="653859" cy="622726"/>
              <a:chOff x="1289" y="587"/>
              <a:chExt cx="668" cy="647"/>
            </a:xfrm>
          </p:grpSpPr>
          <p:sp>
            <p:nvSpPr>
              <p:cNvPr id="55394"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395"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6"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7"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398"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399" name="Text Box 103"/>
            <p:cNvSpPr txBox="1">
              <a:spLocks noChangeArrowheads="1"/>
            </p:cNvSpPr>
            <p:nvPr/>
          </p:nvSpPr>
          <p:spPr bwMode="gray">
            <a:xfrm>
              <a:off x="949296" y="261778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1</a:t>
              </a:r>
            </a:p>
          </p:txBody>
        </p:sp>
        <p:sp>
          <p:nvSpPr>
            <p:cNvPr id="55400" name="Text Box 104"/>
            <p:cNvSpPr txBox="1">
              <a:spLocks noChangeArrowheads="1"/>
            </p:cNvSpPr>
            <p:nvPr/>
          </p:nvSpPr>
          <p:spPr bwMode="gray">
            <a:xfrm>
              <a:off x="387205" y="3252787"/>
              <a:ext cx="1660549" cy="2576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dirty="0" err="1" smtClean="0">
                  <a:solidFill>
                    <a:srgbClr val="000000"/>
                  </a:solidFill>
                  <a:latin typeface="Times New Roman" pitchFamily="18" charset="0"/>
                  <a:cs typeface="Times New Roman" pitchFamily="18" charset="0"/>
                </a:rPr>
                <a:t>Kinh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phí</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còn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hạn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hẹp</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ảnh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hưởng</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đến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lĩnh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vực</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nghiên</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cứu</a:t>
              </a:r>
              <a:r>
                <a:rPr lang="en-US" dirty="0" smtClean="0">
                  <a:solidFill>
                    <a:srgbClr val="000000"/>
                  </a:solidFill>
                  <a:latin typeface="Times New Roman" pitchFamily="18" charset="0"/>
                  <a:cs typeface="Times New Roman" pitchFamily="18" charset="0"/>
                </a:rPr>
                <a:t>.</a:t>
              </a:r>
            </a:p>
            <a:p>
              <a:pPr algn="just" eaLnBrk="0" hangingPunct="0"/>
              <a:r>
                <a:rPr lang="vi-VN" dirty="0">
                  <a:solidFill>
                    <a:srgbClr val="000000"/>
                  </a:solidFill>
                  <a:latin typeface="Times New Roman" pitchFamily="18" charset="0"/>
                  <a:cs typeface="Times New Roman" pitchFamily="18" charset="0"/>
                </a:rPr>
                <a:t>Cơ sở vật chất chưa đáp ứng cho các đề tài </a:t>
              </a:r>
              <a:r>
                <a:rPr lang="en-US" dirty="0">
                  <a:solidFill>
                    <a:srgbClr val="000000"/>
                  </a:solidFill>
                  <a:latin typeface="Times New Roman" pitchFamily="18" charset="0"/>
                  <a:cs typeface="Times New Roman" pitchFamily="18" charset="0"/>
                </a:rPr>
                <a:t>NCKH</a:t>
              </a:r>
              <a:r>
                <a:rPr lang="vi-VN" dirty="0">
                  <a:solidFill>
                    <a:srgbClr val="000000"/>
                  </a:solidFill>
                  <a:latin typeface="Times New Roman" pitchFamily="18" charset="0"/>
                  <a:cs typeface="Times New Roman" pitchFamily="18" charset="0"/>
                </a:rPr>
                <a:t> xứng tầm với vị thế của trường</a:t>
              </a:r>
              <a:r>
                <a:rPr lang="en-US" dirty="0">
                  <a:solidFill>
                    <a:srgbClr val="000000"/>
                  </a:solidFill>
                  <a:latin typeface="Times New Roman" pitchFamily="18" charset="0"/>
                  <a:cs typeface="Times New Roman" pitchFamily="18" charset="0"/>
                </a:rPr>
                <a:t>.</a:t>
              </a:r>
            </a:p>
            <a:p>
              <a:pPr algn="just" eaLnBrk="0" hangingPunct="0"/>
              <a:endParaRPr lang="en-US" dirty="0" smtClean="0">
                <a:solidFill>
                  <a:srgbClr val="000000"/>
                </a:solidFill>
                <a:latin typeface="Times New Roman" pitchFamily="18" charset="0"/>
                <a:cs typeface="Times New Roman" pitchFamily="18" charset="0"/>
              </a:endParaRPr>
            </a:p>
            <a:p>
              <a:pPr algn="just" eaLnBrk="0" hangingPunct="0"/>
              <a:endParaRPr lang="en-US" dirty="0">
                <a:solidFill>
                  <a:srgbClr val="000000"/>
                </a:solidFill>
                <a:latin typeface="Times New Roman" pitchFamily="18" charset="0"/>
                <a:cs typeface="Times New Roman" pitchFamily="18" charset="0"/>
              </a:endParaRPr>
            </a:p>
          </p:txBody>
        </p:sp>
        <p:sp>
          <p:nvSpPr>
            <p:cNvPr id="55414" name="AutoShape 118"/>
            <p:cNvSpPr>
              <a:spLocks noChangeArrowheads="1"/>
            </p:cNvSpPr>
            <p:nvPr/>
          </p:nvSpPr>
          <p:spPr bwMode="gray">
            <a:xfrm>
              <a:off x="5035405" y="2833687"/>
              <a:ext cx="1746395"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55415" name="AutoShape 119"/>
            <p:cNvSpPr>
              <a:spLocks noChangeArrowheads="1"/>
            </p:cNvSpPr>
            <p:nvPr/>
          </p:nvSpPr>
          <p:spPr bwMode="gray">
            <a:xfrm>
              <a:off x="5068744" y="2841625"/>
              <a:ext cx="1693862" cy="2803525"/>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5416" name="AutoShape 120"/>
            <p:cNvSpPr>
              <a:spLocks noChangeArrowheads="1"/>
            </p:cNvSpPr>
            <p:nvPr/>
          </p:nvSpPr>
          <p:spPr bwMode="gray">
            <a:xfrm>
              <a:off x="5086205" y="4905375"/>
              <a:ext cx="1670799" cy="709612"/>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7" name="AutoShape 121"/>
            <p:cNvSpPr>
              <a:spLocks noChangeArrowheads="1"/>
            </p:cNvSpPr>
            <p:nvPr/>
          </p:nvSpPr>
          <p:spPr bwMode="gray">
            <a:xfrm>
              <a:off x="5086205" y="2863850"/>
              <a:ext cx="1670799" cy="708025"/>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5418" name="Group 122"/>
            <p:cNvGrpSpPr>
              <a:grpSpLocks/>
            </p:cNvGrpSpPr>
            <p:nvPr/>
          </p:nvGrpSpPr>
          <p:grpSpPr bwMode="auto">
            <a:xfrm>
              <a:off x="5645005" y="2530525"/>
              <a:ext cx="653859" cy="622726"/>
              <a:chOff x="1289" y="587"/>
              <a:chExt cx="668" cy="647"/>
            </a:xfrm>
          </p:grpSpPr>
          <p:sp>
            <p:nvSpPr>
              <p:cNvPr id="55419"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5420"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1"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2"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423"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5424" name="Text Box 128"/>
            <p:cNvSpPr txBox="1">
              <a:spLocks noChangeArrowheads="1"/>
            </p:cNvSpPr>
            <p:nvPr/>
          </p:nvSpPr>
          <p:spPr bwMode="gray">
            <a:xfrm>
              <a:off x="58290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a:solidFill>
                    <a:srgbClr val="000000"/>
                  </a:solidFill>
                  <a:latin typeface="Times New Roman" pitchFamily="18" charset="0"/>
                  <a:cs typeface="Times New Roman" pitchFamily="18" charset="0"/>
                </a:rPr>
                <a:t>3</a:t>
              </a:r>
            </a:p>
          </p:txBody>
        </p:sp>
        <p:sp>
          <p:nvSpPr>
            <p:cNvPr id="55425" name="Text Box 129"/>
            <p:cNvSpPr txBox="1">
              <a:spLocks noChangeArrowheads="1"/>
            </p:cNvSpPr>
            <p:nvPr/>
          </p:nvSpPr>
          <p:spPr bwMode="gray">
            <a:xfrm>
              <a:off x="5111605" y="3252787"/>
              <a:ext cx="1660549" cy="278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endParaRPr lang="en-US" dirty="0">
                <a:solidFill>
                  <a:srgbClr val="000000"/>
                </a:solidFill>
                <a:latin typeface="Times New Roman" pitchFamily="18" charset="0"/>
                <a:cs typeface="Times New Roman" pitchFamily="18" charset="0"/>
              </a:endParaRPr>
            </a:p>
          </p:txBody>
        </p:sp>
        <p:sp>
          <p:nvSpPr>
            <p:cNvPr id="55401" name="AutoShape 105"/>
            <p:cNvSpPr>
              <a:spLocks noChangeArrowheads="1"/>
            </p:cNvSpPr>
            <p:nvPr/>
          </p:nvSpPr>
          <p:spPr bwMode="gray">
            <a:xfrm>
              <a:off x="2673205" y="2833687"/>
              <a:ext cx="1746395" cy="28575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2" name="AutoShape 106"/>
            <p:cNvSpPr>
              <a:spLocks noChangeArrowheads="1"/>
            </p:cNvSpPr>
            <p:nvPr/>
          </p:nvSpPr>
          <p:spPr bwMode="gray">
            <a:xfrm>
              <a:off x="2706544" y="2841625"/>
              <a:ext cx="1693862" cy="2803525"/>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3" name="AutoShape 107"/>
            <p:cNvSpPr>
              <a:spLocks noChangeArrowheads="1"/>
            </p:cNvSpPr>
            <p:nvPr/>
          </p:nvSpPr>
          <p:spPr bwMode="gray">
            <a:xfrm>
              <a:off x="2724005" y="4905375"/>
              <a:ext cx="1670799" cy="709612"/>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04" name="AutoShape 108"/>
            <p:cNvSpPr>
              <a:spLocks noChangeArrowheads="1"/>
            </p:cNvSpPr>
            <p:nvPr/>
          </p:nvSpPr>
          <p:spPr bwMode="gray">
            <a:xfrm>
              <a:off x="2724005" y="2863850"/>
              <a:ext cx="1670799" cy="708025"/>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411" name="Text Box 115"/>
            <p:cNvSpPr txBox="1">
              <a:spLocks noChangeArrowheads="1"/>
            </p:cNvSpPr>
            <p:nvPr/>
          </p:nvSpPr>
          <p:spPr bwMode="gray">
            <a:xfrm>
              <a:off x="2749405" y="3252787"/>
              <a:ext cx="1660549" cy="2576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dirty="0" smtClean="0">
                  <a:solidFill>
                    <a:srgbClr val="000000"/>
                  </a:solidFill>
                  <a:latin typeface="Times New Roman" pitchFamily="18" charset="0"/>
                  <a:cs typeface="Times New Roman" pitchFamily="18" charset="0"/>
                </a:rPr>
                <a:t>GV</a:t>
              </a:r>
              <a:r>
                <a:rPr lang="vi-VN" dirty="0" smtClean="0">
                  <a:solidFill>
                    <a:srgbClr val="000000"/>
                  </a:solidFill>
                  <a:latin typeface="Times New Roman" pitchFamily="18" charset="0"/>
                  <a:cs typeface="Times New Roman" pitchFamily="18" charset="0"/>
                </a:rPr>
                <a:t> </a:t>
              </a:r>
              <a:r>
                <a:rPr lang="vi-VN" dirty="0">
                  <a:solidFill>
                    <a:srgbClr val="000000"/>
                  </a:solidFill>
                  <a:latin typeface="Times New Roman" pitchFamily="18" charset="0"/>
                  <a:cs typeface="Times New Roman" pitchFamily="18" charset="0"/>
                </a:rPr>
                <a:t>chưa tích </a:t>
              </a:r>
              <a:r>
                <a:rPr lang="vi-VN" dirty="0" smtClean="0">
                  <a:solidFill>
                    <a:srgbClr val="000000"/>
                  </a:solidFill>
                  <a:latin typeface="Times New Roman" pitchFamily="18" charset="0"/>
                  <a:cs typeface="Times New Roman" pitchFamily="18" charset="0"/>
                </a:rPr>
                <a:t>cực</a:t>
              </a:r>
              <a:r>
                <a:rPr lang="en-US" dirty="0" smtClean="0">
                  <a:solidFill>
                    <a:srgbClr val="000000"/>
                  </a:solidFill>
                  <a:latin typeface="Times New Roman" pitchFamily="18" charset="0"/>
                  <a:cs typeface="Times New Roman" pitchFamily="18" charset="0"/>
                </a:rPr>
                <a:t>.</a:t>
              </a:r>
              <a:r>
                <a:rPr lang="vi-VN" dirty="0" smtClean="0">
                  <a:solidFill>
                    <a:srgbClr val="000000"/>
                  </a:solidFill>
                  <a:latin typeface="Times New Roman" pitchFamily="18" charset="0"/>
                  <a:cs typeface="Times New Roman" pitchFamily="18" charset="0"/>
                </a:rPr>
                <a:t> </a:t>
              </a:r>
              <a:r>
                <a:rPr lang="en-US" dirty="0" smtClean="0">
                  <a:solidFill>
                    <a:srgbClr val="000000"/>
                  </a:solidFill>
                  <a:latin typeface="Times New Roman" pitchFamily="18" charset="0"/>
                  <a:cs typeface="Times New Roman" pitchFamily="18" charset="0"/>
                </a:rPr>
                <a:t>Đ</a:t>
              </a:r>
              <a:r>
                <a:rPr lang="vi-VN" dirty="0">
                  <a:solidFill>
                    <a:srgbClr val="000000"/>
                  </a:solidFill>
                  <a:latin typeface="Times New Roman" pitchFamily="18" charset="0"/>
                  <a:cs typeface="Times New Roman" pitchFamily="18" charset="0"/>
                </a:rPr>
                <a:t>ề tài gia hạn </a:t>
              </a:r>
              <a:r>
                <a:rPr lang="en-US" dirty="0" err="1">
                  <a:solidFill>
                    <a:srgbClr val="000000"/>
                  </a:solidFill>
                  <a:latin typeface="Times New Roman" pitchFamily="18" charset="0"/>
                  <a:cs typeface="Times New Roman" pitchFamily="18" charset="0"/>
                </a:rPr>
                <a:t>là</a:t>
              </a:r>
              <a:r>
                <a:rPr lang="vi-VN" dirty="0">
                  <a:solidFill>
                    <a:srgbClr val="000000"/>
                  </a:solidFill>
                  <a:latin typeface="Times New Roman" pitchFamily="18" charset="0"/>
                  <a:cs typeface="Times New Roman" pitchFamily="18" charset="0"/>
                </a:rPr>
                <a:t>m mất đi tính cấp thiết của đề tài</a:t>
              </a:r>
              <a:r>
                <a:rPr lang="vi-VN" dirty="0" smtClean="0">
                  <a:solidFill>
                    <a:srgbClr val="000000"/>
                  </a:solidFill>
                  <a:latin typeface="Times New Roman" pitchFamily="18" charset="0"/>
                  <a:cs typeface="Times New Roman" pitchFamily="18" charset="0"/>
                </a:rPr>
                <a:t>.</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ảnh</a:t>
              </a:r>
              <a:r>
                <a:rPr lang="en-US" dirty="0" smtClean="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hưởng</a:t>
              </a:r>
              <a:r>
                <a:rPr lang="vi-VN" dirty="0">
                  <a:solidFill>
                    <a:srgbClr val="000000"/>
                  </a:solidFill>
                  <a:latin typeface="Times New Roman" pitchFamily="18" charset="0"/>
                  <a:cs typeface="Times New Roman" pitchFamily="18" charset="0"/>
                </a:rPr>
                <a:t> nghiệm </a:t>
              </a:r>
              <a:r>
                <a:rPr lang="vi-VN" dirty="0" smtClean="0">
                  <a:solidFill>
                    <a:srgbClr val="000000"/>
                  </a:solidFill>
                  <a:latin typeface="Times New Roman" pitchFamily="18" charset="0"/>
                  <a:cs typeface="Times New Roman" pitchFamily="18" charset="0"/>
                </a:rPr>
                <a:t>thu</a:t>
              </a:r>
              <a:r>
                <a:rPr lang="en-US" dirty="0" smtClean="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tổng </a:t>
              </a:r>
              <a:r>
                <a:rPr lang="vi-VN" dirty="0">
                  <a:solidFill>
                    <a:srgbClr val="000000"/>
                  </a:solidFill>
                  <a:latin typeface="Times New Roman" pitchFamily="18" charset="0"/>
                  <a:cs typeface="Times New Roman" pitchFamily="18" charset="0"/>
                </a:rPr>
                <a:t>kết các hoạt động </a:t>
              </a:r>
              <a:r>
                <a:rPr lang="en-US" dirty="0">
                  <a:solidFill>
                    <a:srgbClr val="000000"/>
                  </a:solidFill>
                  <a:latin typeface="Times New Roman" pitchFamily="18" charset="0"/>
                  <a:cs typeface="Times New Roman" pitchFamily="18" charset="0"/>
                </a:rPr>
                <a:t>KH</a:t>
              </a:r>
              <a:r>
                <a:rPr lang="vi-VN" dirty="0">
                  <a:solidFill>
                    <a:srgbClr val="000000"/>
                  </a:solidFill>
                  <a:latin typeface="Times New Roman" pitchFamily="18" charset="0"/>
                  <a:cs typeface="Times New Roman" pitchFamily="18" charset="0"/>
                </a:rPr>
                <a:t> của Nhà trường</a:t>
              </a:r>
              <a:r>
                <a:rPr lang="en-US" dirty="0">
                  <a:solidFill>
                    <a:srgbClr val="000000"/>
                  </a:solidFill>
                  <a:latin typeface="Times New Roman" pitchFamily="18" charset="0"/>
                  <a:cs typeface="Times New Roman" pitchFamily="18" charset="0"/>
                </a:rPr>
                <a:t>.</a:t>
              </a:r>
            </a:p>
            <a:p>
              <a:pPr eaLnBrk="0" hangingPunct="0"/>
              <a:endParaRPr lang="en-US" dirty="0">
                <a:solidFill>
                  <a:srgbClr val="000000"/>
                </a:solidFill>
                <a:latin typeface="Times New Roman" pitchFamily="18" charset="0"/>
                <a:cs typeface="Times New Roman" pitchFamily="18" charset="0"/>
              </a:endParaRPr>
            </a:p>
            <a:p>
              <a:pPr eaLnBrk="0" hangingPunct="0"/>
              <a:endParaRPr lang="en-US" dirty="0">
                <a:solidFill>
                  <a:srgbClr val="000000"/>
                </a:solidFill>
                <a:latin typeface="Times New Roman" pitchFamily="18" charset="0"/>
                <a:cs typeface="Times New Roman" pitchFamily="18" charset="0"/>
              </a:endParaRPr>
            </a:p>
          </p:txBody>
        </p:sp>
        <p:sp>
          <p:nvSpPr>
            <p:cNvPr id="41" name="AutoShape 119"/>
            <p:cNvSpPr>
              <a:spLocks noChangeArrowheads="1"/>
            </p:cNvSpPr>
            <p:nvPr/>
          </p:nvSpPr>
          <p:spPr bwMode="gray">
            <a:xfrm>
              <a:off x="7202344" y="2841625"/>
              <a:ext cx="1693862" cy="2803525"/>
            </a:xfrm>
            <a:prstGeom prst="roundRect">
              <a:avLst>
                <a:gd name="adj" fmla="val 16667"/>
              </a:avLst>
            </a:prstGeom>
            <a:solidFill>
              <a:srgbClr val="DDDDDD"/>
            </a:solidFill>
            <a:ln>
              <a:noFill/>
            </a:ln>
            <a:effectLst/>
          </p:spPr>
          <p:txBody>
            <a:bodyPr wrap="none" anchor="ctr"/>
            <a:lstStyle/>
            <a:p>
              <a:endParaRPr lang="en-US"/>
            </a:p>
          </p:txBody>
        </p:sp>
        <p:sp>
          <p:nvSpPr>
            <p:cNvPr id="42" name="AutoShape 120"/>
            <p:cNvSpPr>
              <a:spLocks noChangeArrowheads="1"/>
            </p:cNvSpPr>
            <p:nvPr/>
          </p:nvSpPr>
          <p:spPr bwMode="gray">
            <a:xfrm>
              <a:off x="7219805" y="4905375"/>
              <a:ext cx="1670799" cy="709612"/>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16200000" scaled="1"/>
              <a:tileRect/>
            </a:gradFill>
            <a:ln>
              <a:noFill/>
            </a:ln>
            <a:effectLst/>
          </p:spPr>
          <p:txBody>
            <a:bodyPr wrap="none" anchor="ctr"/>
            <a:lstStyle/>
            <a:p>
              <a:endParaRPr lang="en-US"/>
            </a:p>
          </p:txBody>
        </p:sp>
        <p:sp>
          <p:nvSpPr>
            <p:cNvPr id="43" name="AutoShape 121"/>
            <p:cNvSpPr>
              <a:spLocks noChangeArrowheads="1"/>
            </p:cNvSpPr>
            <p:nvPr/>
          </p:nvSpPr>
          <p:spPr bwMode="gray">
            <a:xfrm>
              <a:off x="7219805" y="2863850"/>
              <a:ext cx="1670799" cy="708025"/>
            </a:xfrm>
            <a:prstGeom prst="roundRect">
              <a:avLst>
                <a:gd name="adj" fmla="val 50000"/>
              </a:avLst>
            </a:prstGeom>
            <a:gradFill flip="none" rotWithShape="1">
              <a:gsLst>
                <a:gs pos="0">
                  <a:srgbClr val="B2B2B2">
                    <a:tint val="66000"/>
                    <a:satMod val="160000"/>
                  </a:srgbClr>
                </a:gs>
                <a:gs pos="50000">
                  <a:srgbClr val="B2B2B2">
                    <a:tint val="44500"/>
                    <a:satMod val="160000"/>
                  </a:srgbClr>
                </a:gs>
                <a:gs pos="100000">
                  <a:srgbClr val="B2B2B2">
                    <a:tint val="23500"/>
                    <a:satMod val="160000"/>
                  </a:srgbClr>
                </a:gs>
              </a:gsLst>
              <a:lin ang="8100000" scaled="1"/>
              <a:tileRect/>
            </a:gradFill>
            <a:ln>
              <a:noFill/>
            </a:ln>
            <a:effectLst/>
          </p:spPr>
          <p:txBody>
            <a:bodyPr wrap="none" anchor="ctr"/>
            <a:lstStyle/>
            <a:p>
              <a:endParaRPr lang="en-US"/>
            </a:p>
          </p:txBody>
        </p:sp>
        <p:grpSp>
          <p:nvGrpSpPr>
            <p:cNvPr id="44" name="Group 122"/>
            <p:cNvGrpSpPr>
              <a:grpSpLocks/>
            </p:cNvGrpSpPr>
            <p:nvPr/>
          </p:nvGrpSpPr>
          <p:grpSpPr bwMode="auto">
            <a:xfrm>
              <a:off x="7778605" y="2530525"/>
              <a:ext cx="653859" cy="622726"/>
              <a:chOff x="1289" y="587"/>
              <a:chExt cx="668" cy="647"/>
            </a:xfrm>
          </p:grpSpPr>
          <p:sp>
            <p:nvSpPr>
              <p:cNvPr id="45" name="Oval 123"/>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46" name="Oval 124"/>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7" name="Oval 125"/>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8" name="Oval 126"/>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9" name="Oval 127"/>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0" name="Text Box 128"/>
            <p:cNvSpPr txBox="1">
              <a:spLocks noChangeArrowheads="1"/>
            </p:cNvSpPr>
            <p:nvPr/>
          </p:nvSpPr>
          <p:spPr bwMode="gray">
            <a:xfrm>
              <a:off x="7962670" y="2617787"/>
              <a:ext cx="28572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4</a:t>
              </a:r>
              <a:endParaRPr lang="en-US" sz="2400" dirty="0">
                <a:solidFill>
                  <a:srgbClr val="000000"/>
                </a:solidFill>
                <a:latin typeface="Times New Roman" pitchFamily="18" charset="0"/>
                <a:cs typeface="Times New Roman" pitchFamily="18" charset="0"/>
              </a:endParaRPr>
            </a:p>
          </p:txBody>
        </p:sp>
        <p:sp>
          <p:nvSpPr>
            <p:cNvPr id="51" name="Text Box 129"/>
            <p:cNvSpPr txBox="1">
              <a:spLocks noChangeArrowheads="1"/>
            </p:cNvSpPr>
            <p:nvPr/>
          </p:nvSpPr>
          <p:spPr bwMode="gray">
            <a:xfrm>
              <a:off x="7245205" y="3228974"/>
              <a:ext cx="1660549" cy="1323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dirty="0">
                  <a:solidFill>
                    <a:srgbClr val="000000"/>
                  </a:solidFill>
                  <a:latin typeface="Times New Roman" pitchFamily="18" charset="0"/>
                  <a:cs typeface="Times New Roman" pitchFamily="18" charset="0"/>
                </a:rPr>
                <a:t>Nguồn lực về hợp tác quốc tế chưa đầu tư xứng tầm với vị thế của Trường</a:t>
              </a:r>
              <a:endParaRPr lang="en-US" dirty="0">
                <a:solidFill>
                  <a:srgbClr val="000000"/>
                </a:solidFill>
                <a:latin typeface="Times New Roman" pitchFamily="18" charset="0"/>
                <a:cs typeface="Times New Roman" pitchFamily="18" charset="0"/>
              </a:endParaRPr>
            </a:p>
            <a:p>
              <a:pPr algn="just" eaLnBrk="0" hangingPunct="0"/>
              <a:endParaRPr lang="en-US" dirty="0">
                <a:solidFill>
                  <a:srgbClr val="000000"/>
                </a:solidFill>
                <a:latin typeface="Times New Roman" pitchFamily="18" charset="0"/>
                <a:cs typeface="Times New Roman" pitchFamily="18" charset="0"/>
              </a:endParaRPr>
            </a:p>
          </p:txBody>
        </p:sp>
        <p:grpSp>
          <p:nvGrpSpPr>
            <p:cNvPr id="52" name="Group 97"/>
            <p:cNvGrpSpPr>
              <a:grpSpLocks/>
            </p:cNvGrpSpPr>
            <p:nvPr/>
          </p:nvGrpSpPr>
          <p:grpSpPr bwMode="auto">
            <a:xfrm>
              <a:off x="3232474" y="2530525"/>
              <a:ext cx="653859" cy="622726"/>
              <a:chOff x="1289" y="587"/>
              <a:chExt cx="668" cy="647"/>
            </a:xfrm>
          </p:grpSpPr>
          <p:sp>
            <p:nvSpPr>
              <p:cNvPr id="53" name="Oval 98"/>
              <p:cNvSpPr>
                <a:spLocks noChangeArrowheads="1"/>
              </p:cNvSpPr>
              <p:nvPr/>
            </p:nvSpPr>
            <p:spPr bwMode="gray">
              <a:xfrm>
                <a:off x="1289" y="646"/>
                <a:ext cx="668" cy="540"/>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latin typeface="Times New Roman" pitchFamily="18" charset="0"/>
                  <a:cs typeface="Times New Roman" pitchFamily="18" charset="0"/>
                </a:endParaRPr>
              </a:p>
            </p:txBody>
          </p:sp>
          <p:sp>
            <p:nvSpPr>
              <p:cNvPr id="54" name="Oval 9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5" name="Oval 10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6" name="Oval 10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57" name="Oval 10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58" name="Text Box 103"/>
            <p:cNvSpPr txBox="1">
              <a:spLocks noChangeArrowheads="1"/>
            </p:cNvSpPr>
            <p:nvPr/>
          </p:nvSpPr>
          <p:spPr bwMode="gray">
            <a:xfrm>
              <a:off x="3383249" y="2622867"/>
              <a:ext cx="35230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dirty="0" smtClean="0">
                  <a:solidFill>
                    <a:srgbClr val="000000"/>
                  </a:solidFill>
                  <a:latin typeface="Times New Roman" pitchFamily="18" charset="0"/>
                  <a:cs typeface="Times New Roman" pitchFamily="18" charset="0"/>
                </a:rPr>
                <a:t>2</a:t>
              </a:r>
              <a:endParaRPr lang="en-US" sz="2400" dirty="0">
                <a:solidFill>
                  <a:srgbClr val="000000"/>
                </a:solidFill>
                <a:latin typeface="Times New Roman" pitchFamily="18" charset="0"/>
                <a:cs typeface="Times New Roman" pitchFamily="18" charset="0"/>
              </a:endParaRPr>
            </a:p>
          </p:txBody>
        </p:sp>
      </p:grpSp>
      <p:grpSp>
        <p:nvGrpSpPr>
          <p:cNvPr id="5" name="Group 4"/>
          <p:cNvGrpSpPr/>
          <p:nvPr/>
        </p:nvGrpSpPr>
        <p:grpSpPr>
          <a:xfrm>
            <a:off x="3365207" y="899314"/>
            <a:ext cx="2514600" cy="990600"/>
            <a:chOff x="3429000" y="1143000"/>
            <a:chExt cx="2514600" cy="990600"/>
          </a:xfrm>
        </p:grpSpPr>
        <p:sp>
          <p:nvSpPr>
            <p:cNvPr id="3" name="Rounded Rectangle 2"/>
            <p:cNvSpPr/>
            <p:nvPr/>
          </p:nvSpPr>
          <p:spPr>
            <a:xfrm>
              <a:off x="3429000" y="1143000"/>
              <a:ext cx="2514600" cy="990600"/>
            </a:xfrm>
            <a:prstGeom prst="roundRect">
              <a:avLst/>
            </a:prstGeom>
            <a:gradFill flip="none" rotWithShape="1">
              <a:gsLst>
                <a:gs pos="0">
                  <a:schemeClr val="accent3">
                    <a:lumMod val="40000"/>
                    <a:lumOff val="60000"/>
                    <a:shade val="30000"/>
                    <a:satMod val="115000"/>
                  </a:schemeClr>
                </a:gs>
                <a:gs pos="50000">
                  <a:schemeClr val="accent3">
                    <a:lumMod val="40000"/>
                    <a:lumOff val="60000"/>
                    <a:shade val="67500"/>
                    <a:satMod val="115000"/>
                  </a:schemeClr>
                </a:gs>
                <a:gs pos="100000">
                  <a:schemeClr val="accent3">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3657600" y="1219200"/>
              <a:ext cx="2057400" cy="685800"/>
            </a:xfrm>
            <a:prstGeom prst="round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 Box 103"/>
            <p:cNvSpPr txBox="1">
              <a:spLocks noChangeArrowheads="1"/>
            </p:cNvSpPr>
            <p:nvPr/>
          </p:nvSpPr>
          <p:spPr bwMode="gray">
            <a:xfrm>
              <a:off x="3657600" y="1333500"/>
              <a:ext cx="2057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dirty="0" smtClean="0">
                  <a:solidFill>
                    <a:srgbClr val="000000"/>
                  </a:solidFill>
                  <a:latin typeface="Times New Roman" pitchFamily="18" charset="0"/>
                  <a:cs typeface="Times New Roman" pitchFamily="18" charset="0"/>
                </a:rPr>
                <a:t>TỒN TẠI</a:t>
              </a:r>
              <a:endParaRPr lang="en-US" sz="2400" b="1" dirty="0">
                <a:solidFill>
                  <a:srgbClr val="000000"/>
                </a:solidFill>
                <a:latin typeface="Times New Roman" pitchFamily="18" charset="0"/>
                <a:cs typeface="Times New Roman" pitchFamily="18" charset="0"/>
              </a:endParaRPr>
            </a:p>
          </p:txBody>
        </p:sp>
      </p:grpSp>
      <p:sp>
        <p:nvSpPr>
          <p:cNvPr id="59" name="Text Box 104"/>
          <p:cNvSpPr txBox="1">
            <a:spLocks noChangeArrowheads="1"/>
          </p:cNvSpPr>
          <p:nvPr/>
        </p:nvSpPr>
        <p:spPr bwMode="gray">
          <a:xfrm>
            <a:off x="5031905" y="2940658"/>
            <a:ext cx="166701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dirty="0" smtClean="0">
                <a:solidFill>
                  <a:srgbClr val="000000"/>
                </a:solidFill>
                <a:latin typeface="Times New Roman" pitchFamily="18" charset="0"/>
                <a:cs typeface="Times New Roman" pitchFamily="18" charset="0"/>
              </a:rPr>
              <a:t>HS SV</a:t>
            </a:r>
            <a:r>
              <a:rPr lang="vi-VN" dirty="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ít</a:t>
            </a:r>
            <a:r>
              <a:rPr lang="en-US" dirty="0" smtClean="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quan </a:t>
            </a:r>
            <a:r>
              <a:rPr lang="vi-VN" dirty="0">
                <a:solidFill>
                  <a:srgbClr val="000000"/>
                </a:solidFill>
                <a:latin typeface="Times New Roman" pitchFamily="18" charset="0"/>
                <a:cs typeface="Times New Roman" pitchFamily="18" charset="0"/>
              </a:rPr>
              <a:t>tâm đến  </a:t>
            </a:r>
            <a:r>
              <a:rPr lang="en-US" dirty="0" smtClean="0">
                <a:solidFill>
                  <a:srgbClr val="000000"/>
                </a:solidFill>
                <a:latin typeface="Times New Roman" pitchFamily="18" charset="0"/>
                <a:cs typeface="Times New Roman" pitchFamily="18" charset="0"/>
              </a:rPr>
              <a:t>NCKH</a:t>
            </a:r>
            <a:r>
              <a:rPr lang="vi-VN" dirty="0" smtClean="0">
                <a:solidFill>
                  <a:srgbClr val="000000"/>
                </a:solidFill>
                <a:latin typeface="Times New Roman" pitchFamily="18" charset="0"/>
                <a:cs typeface="Times New Roman" pitchFamily="18" charset="0"/>
              </a:rPr>
              <a:t> chưa cao, số lượng tham gia ít</a:t>
            </a:r>
            <a:r>
              <a:rPr lang="en-US" dirty="0" smtClean="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chưa </a:t>
            </a:r>
            <a:r>
              <a:rPr lang="vi-VN" dirty="0">
                <a:solidFill>
                  <a:srgbClr val="000000"/>
                </a:solidFill>
                <a:latin typeface="Times New Roman" pitchFamily="18" charset="0"/>
                <a:cs typeface="Times New Roman" pitchFamily="18" charset="0"/>
              </a:rPr>
              <a:t>thu hút đối tác đầu tư như các trường đại học </a:t>
            </a:r>
            <a:r>
              <a:rPr lang="vi-VN" dirty="0" smtClean="0">
                <a:solidFill>
                  <a:srgbClr val="000000"/>
                </a:solidFill>
                <a:latin typeface="Times New Roman" pitchFamily="18" charset="0"/>
                <a:cs typeface="Times New Roman" pitchFamily="18" charset="0"/>
              </a:rPr>
              <a:t>khác</a:t>
            </a:r>
            <a:r>
              <a:rPr lang="en-US" dirty="0" smtClean="0">
                <a:solidFill>
                  <a:srgbClr val="000000"/>
                </a:solidFill>
                <a:latin typeface="Times New Roman" pitchFamily="18" charset="0"/>
                <a:cs typeface="Times New Roman" pitchFamily="18" charset="0"/>
              </a:rPr>
              <a:t> do </a:t>
            </a:r>
            <a:r>
              <a:rPr lang="en-US" dirty="0" err="1" smtClean="0">
                <a:solidFill>
                  <a:srgbClr val="000000"/>
                </a:solidFill>
                <a:latin typeface="Times New Roman" pitchFamily="18" charset="0"/>
                <a:cs typeface="Times New Roman" pitchFamily="18" charset="0"/>
              </a:rPr>
              <a:t>lĩnh</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vực</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đào</a:t>
            </a:r>
            <a:r>
              <a:rPr lang="en-US" dirty="0" smtClean="0">
                <a:solidFill>
                  <a:srgbClr val="000000"/>
                </a:solidFill>
                <a:latin typeface="Times New Roman" pitchFamily="18" charset="0"/>
                <a:cs typeface="Times New Roman" pitchFamily="18" charset="0"/>
              </a:rPr>
              <a:t> </a:t>
            </a:r>
            <a:r>
              <a:rPr lang="en-US" dirty="0" err="1" smtClean="0">
                <a:solidFill>
                  <a:srgbClr val="000000"/>
                </a:solidFill>
                <a:latin typeface="Times New Roman" pitchFamily="18" charset="0"/>
                <a:cs typeface="Times New Roman" pitchFamily="18" charset="0"/>
              </a:rPr>
              <a:t>tạo</a:t>
            </a:r>
            <a:endParaRPr lang="en-US" dirty="0">
              <a:solidFill>
                <a:srgbClr val="000000"/>
              </a:solidFill>
              <a:latin typeface="Times New Roman" pitchFamily="18" charset="0"/>
              <a:cs typeface="Times New Roman" pitchFamily="18" charset="0"/>
            </a:endParaRPr>
          </a:p>
          <a:p>
            <a:pPr eaLnBrk="0" hangingPunct="0"/>
            <a:endParaRPr lang="en-US"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10337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228600" y="868362"/>
            <a:ext cx="8686800" cy="545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vi-VN" sz="2400" dirty="0" smtClean="0">
                <a:latin typeface="Times New Roman" pitchFamily="18" charset="0"/>
                <a:cs typeface="Times New Roman" pitchFamily="18" charset="0"/>
              </a:rPr>
              <a:t>Chưa được sự quan tâm đầu tư tài chính để phát triển </a:t>
            </a:r>
            <a:r>
              <a:rPr lang="en-US" sz="2400" dirty="0" smtClean="0">
                <a:latin typeface="Times New Roman" pitchFamily="18" charset="0"/>
                <a:cs typeface="Times New Roman" pitchFamily="18" charset="0"/>
              </a:rPr>
              <a:t>CSVC</a:t>
            </a:r>
            <a:r>
              <a:rPr lang="vi-VN" sz="2400" dirty="0" smtClean="0">
                <a:latin typeface="Times New Roman" pitchFamily="18" charset="0"/>
                <a:cs typeface="Times New Roman" pitchFamily="18" charset="0"/>
              </a:rPr>
              <a:t> theo định hướng của các chủ trương, chính sách của Đảng bộ và Chính quyền </a:t>
            </a:r>
            <a:r>
              <a:rPr lang="en-US" sz="2400" dirty="0" smtClean="0">
                <a:latin typeface="Times New Roman" pitchFamily="18" charset="0"/>
                <a:cs typeface="Times New Roman" pitchFamily="18" charset="0"/>
              </a:rPr>
              <a:t>TP</a:t>
            </a:r>
            <a:r>
              <a:rPr lang="vi-VN" sz="2400" dirty="0" smtClean="0">
                <a:latin typeface="Times New Roman" pitchFamily="18" charset="0"/>
                <a:cs typeface="Times New Roman" pitchFamily="18" charset="0"/>
              </a:rPr>
              <a:t> đối với Trường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P</a:t>
            </a:r>
            <a:r>
              <a:rPr lang="vi-VN" sz="2400" dirty="0" smtClean="0">
                <a:latin typeface="Times New Roman" pitchFamily="18" charset="0"/>
                <a:cs typeface="Times New Roman" pitchFamily="18" charset="0"/>
              </a:rPr>
              <a:t>hòng </a:t>
            </a:r>
            <a:r>
              <a:rPr lang="vi-VN" sz="2400" dirty="0" smtClean="0">
                <a:latin typeface="Times New Roman" pitchFamily="18" charset="0"/>
                <a:cs typeface="Times New Roman" pitchFamily="18" charset="0"/>
              </a:rPr>
              <a:t>học, </a:t>
            </a:r>
            <a:r>
              <a:rPr lang="vi-VN" sz="2400" dirty="0" smtClean="0">
                <a:latin typeface="Times New Roman" pitchFamily="18" charset="0"/>
                <a:cs typeface="Times New Roman" pitchFamily="18" charset="0"/>
              </a:rPr>
              <a:t>thí </a:t>
            </a:r>
            <a:r>
              <a:rPr lang="vi-VN" sz="2400" dirty="0" smtClean="0">
                <a:latin typeface="Times New Roman" pitchFamily="18" charset="0"/>
                <a:cs typeface="Times New Roman" pitchFamily="18" charset="0"/>
              </a:rPr>
              <a:t>nghiệm chưa được hiện đại </a:t>
            </a:r>
            <a:r>
              <a:rPr lang="vi-VN" sz="2400" dirty="0" smtClean="0">
                <a:latin typeface="Times New Roman" pitchFamily="18" charset="0"/>
                <a:cs typeface="Times New Roman" pitchFamily="18" charset="0"/>
              </a:rPr>
              <a:t>hóa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vi-VN" sz="2400" dirty="0" smtClean="0">
                <a:latin typeface="Times New Roman" pitchFamily="18" charset="0"/>
                <a:cs typeface="Times New Roman" pitchFamily="18" charset="0"/>
              </a:rPr>
              <a:t> chưa </a:t>
            </a:r>
            <a:r>
              <a:rPr lang="vi-VN" sz="2400" dirty="0" smtClean="0">
                <a:latin typeface="Times New Roman" pitchFamily="18" charset="0"/>
                <a:cs typeface="Times New Roman" pitchFamily="18" charset="0"/>
              </a:rPr>
              <a:t>đáp ứng đầy </a:t>
            </a:r>
            <a:r>
              <a:rPr lang="vi-VN" sz="2400" dirty="0" smtClean="0">
                <a:latin typeface="Times New Roman" pitchFamily="18" charset="0"/>
                <a:cs typeface="Times New Roman" pitchFamily="18" charset="0"/>
              </a:rPr>
              <a:t>đủ </a:t>
            </a:r>
            <a:r>
              <a:rPr lang="vi-VN" sz="2400" dirty="0" smtClean="0">
                <a:latin typeface="Times New Roman" pitchFamily="18" charset="0"/>
                <a:cs typeface="Times New Roman" pitchFamily="18" charset="0"/>
              </a:rPr>
              <a:t>đào tạo theo hệ tín chỉ. </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Khoa</a:t>
            </a:r>
            <a:r>
              <a:rPr lang="vi-VN"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Cơ khí chưa có </a:t>
            </a:r>
            <a:r>
              <a:rPr lang="vi-VN" sz="2400" dirty="0" smtClean="0">
                <a:latin typeface="Times New Roman" pitchFamily="18" charset="0"/>
                <a:cs typeface="Times New Roman" pitchFamily="18" charset="0"/>
              </a:rPr>
              <a:t>phòng </a:t>
            </a:r>
            <a:r>
              <a:rPr lang="vi-VN" sz="2400" dirty="0" smtClean="0">
                <a:latin typeface="Times New Roman" pitchFamily="18" charset="0"/>
                <a:cs typeface="Times New Roman" pitchFamily="18" charset="0"/>
              </a:rPr>
              <a:t>thí nghiệm đo lường chính xác, khoa Điện - Điện tử chưa có phòng đo lường kỹ thuật, v.v</a:t>
            </a:r>
            <a:r>
              <a:rPr lang="vi-VN"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Diện tích sàn sử dụng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HSSV </a:t>
            </a:r>
            <a:r>
              <a:rPr lang="vi-VN" sz="2400" dirty="0">
                <a:latin typeface="Times New Roman" pitchFamily="18" charset="0"/>
                <a:cs typeface="Times New Roman" pitchFamily="18" charset="0"/>
              </a:rPr>
              <a:t>rất thấp </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2011 </a:t>
            </a:r>
            <a:r>
              <a:rPr lang="vi-VN" sz="2400" dirty="0" smtClean="0">
                <a:latin typeface="Times New Roman" pitchFamily="18" charset="0"/>
                <a:cs typeface="Times New Roman" pitchFamily="18" charset="0"/>
              </a:rPr>
              <a:t>- 2012  là </a:t>
            </a:r>
            <a:r>
              <a:rPr lang="vi-VN" sz="2400" dirty="0" smtClean="0">
                <a:latin typeface="Times New Roman" pitchFamily="18" charset="0"/>
                <a:cs typeface="Times New Roman" pitchFamily="18" charset="0"/>
              </a:rPr>
              <a:t>1,73m²</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năm học 2012 - 2013 là 1,94m²</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Trên </a:t>
            </a:r>
            <a:r>
              <a:rPr lang="vi-VN" sz="2400" dirty="0" smtClean="0">
                <a:latin typeface="Times New Roman" pitchFamily="18" charset="0"/>
                <a:cs typeface="Times New Roman" pitchFamily="18" charset="0"/>
              </a:rPr>
              <a:t>80% </a:t>
            </a:r>
            <a:r>
              <a:rPr lang="vi-VN" sz="2400" dirty="0" smtClean="0">
                <a:latin typeface="Times New Roman" pitchFamily="18" charset="0"/>
                <a:cs typeface="Times New Roman" pitchFamily="18" charset="0"/>
              </a:rPr>
              <a:t>xưởng chưa </a:t>
            </a:r>
            <a:r>
              <a:rPr lang="vi-VN" sz="2400" dirty="0" smtClean="0">
                <a:latin typeface="Times New Roman" pitchFamily="18" charset="0"/>
                <a:cs typeface="Times New Roman" pitchFamily="18" charset="0"/>
              </a:rPr>
              <a:t>đủ </a:t>
            </a:r>
            <a:r>
              <a:rPr lang="vi-VN" sz="2400" dirty="0" smtClean="0">
                <a:latin typeface="Times New Roman" pitchFamily="18" charset="0"/>
                <a:cs typeface="Times New Roman" pitchFamily="18" charset="0"/>
              </a:rPr>
              <a:t>rộng,thoáng </a:t>
            </a:r>
            <a:r>
              <a:rPr lang="vi-VN" sz="2400" dirty="0" smtClean="0">
                <a:latin typeface="Times New Roman" pitchFamily="18" charset="0"/>
                <a:cs typeface="Times New Roman" pitchFamily="18" charset="0"/>
              </a:rPr>
              <a:t>và an toàn lao </a:t>
            </a:r>
            <a:r>
              <a:rPr lang="vi-VN" sz="2400" dirty="0" smtClean="0">
                <a:latin typeface="Times New Roman" pitchFamily="18" charset="0"/>
                <a:cs typeface="Times New Roman" pitchFamily="18" charset="0"/>
              </a:rPr>
              <a:t>động.</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Trên </a:t>
            </a:r>
            <a:r>
              <a:rPr lang="vi-VN" sz="2400" dirty="0" smtClean="0">
                <a:latin typeface="Times New Roman" pitchFamily="18" charset="0"/>
                <a:cs typeface="Times New Roman" pitchFamily="18" charset="0"/>
              </a:rPr>
              <a:t>85% </a:t>
            </a:r>
            <a:r>
              <a:rPr lang="vi-VN" sz="2400" dirty="0" smtClean="0">
                <a:latin typeface="Times New Roman" pitchFamily="18" charset="0"/>
                <a:cs typeface="Times New Roman" pitchFamily="18" charset="0"/>
              </a:rPr>
              <a:t>xưởng</a:t>
            </a:r>
            <a:r>
              <a:rPr lang="vi-VN"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lớp </a:t>
            </a:r>
            <a:r>
              <a:rPr lang="vi-VN" sz="2400" dirty="0" smtClean="0">
                <a:latin typeface="Times New Roman" pitchFamily="18" charset="0"/>
                <a:cs typeface="Times New Roman" pitchFamily="18" charset="0"/>
              </a:rPr>
              <a:t>và phòng làm việc được xây dựng từ năm </a:t>
            </a:r>
            <a:r>
              <a:rPr lang="vi-VN" sz="2400" dirty="0" smtClean="0">
                <a:latin typeface="Times New Roman" pitchFamily="18" charset="0"/>
                <a:cs typeface="Times New Roman" pitchFamily="18" charset="0"/>
              </a:rPr>
              <a:t>1965 chưa </a:t>
            </a:r>
            <a:r>
              <a:rPr lang="vi-VN" sz="2400" dirty="0" smtClean="0">
                <a:latin typeface="Times New Roman" pitchFamily="18" charset="0"/>
                <a:cs typeface="Times New Roman" pitchFamily="18" charset="0"/>
              </a:rPr>
              <a:t>đáp ứng </a:t>
            </a:r>
            <a:r>
              <a:rPr lang="vi-VN" sz="2400" dirty="0" smtClean="0">
                <a:latin typeface="Times New Roman" pitchFamily="18" charset="0"/>
                <a:cs typeface="Times New Roman" pitchFamily="18" charset="0"/>
              </a:rPr>
              <a:t>dạy </a:t>
            </a:r>
            <a:r>
              <a:rPr lang="vi-VN" sz="2400" dirty="0" smtClean="0">
                <a:latin typeface="Times New Roman" pitchFamily="18" charset="0"/>
                <a:cs typeface="Times New Roman" pitchFamily="18" charset="0"/>
              </a:rPr>
              <a:t>và học của </a:t>
            </a:r>
            <a:r>
              <a:rPr lang="vi-VN" sz="2400" dirty="0" smtClean="0">
                <a:latin typeface="Times New Roman" pitchFamily="18" charset="0"/>
                <a:cs typeface="Times New Roman" pitchFamily="18" charset="0"/>
              </a:rPr>
              <a:t>trường</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kỹ </a:t>
            </a:r>
            <a:r>
              <a:rPr lang="vi-VN" sz="2400" dirty="0" smtClean="0">
                <a:latin typeface="Times New Roman" pitchFamily="18" charset="0"/>
                <a:cs typeface="Times New Roman" pitchFamily="18" charset="0"/>
              </a:rPr>
              <a:t>thuật. </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Trang </a:t>
            </a:r>
            <a:r>
              <a:rPr lang="vi-VN" sz="2400" dirty="0" smtClean="0">
                <a:latin typeface="Times New Roman" pitchFamily="18" charset="0"/>
                <a:cs typeface="Times New Roman" pitchFamily="18" charset="0"/>
              </a:rPr>
              <a:t>thiết bị đồ dùng dạy học còn thiếu và chưa đồng bộ.</a:t>
            </a:r>
            <a:endParaRPr lang="en-US" sz="2400" dirty="0">
              <a:latin typeface="Times New Roman" pitchFamily="18" charset="0"/>
              <a:cs typeface="Times New Roman" pitchFamily="18" charset="0"/>
            </a:endParaRPr>
          </a:p>
        </p:txBody>
      </p:sp>
      <p:sp>
        <p:nvSpPr>
          <p:cNvPr id="10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a:latin typeface="Times New Roman" pitchFamily="18" charset="0"/>
                <a:cs typeface="Times New Roman" pitchFamily="18" charset="0"/>
              </a:rPr>
              <a:t>THỰC TRẠNG </a:t>
            </a:r>
            <a:r>
              <a:rPr lang="vi-VN" sz="3200" dirty="0">
                <a:latin typeface="Times New Roman" pitchFamily="18" charset="0"/>
                <a:cs typeface="Times New Roman" pitchFamily="18" charset="0"/>
              </a:rPr>
              <a:t>VỀ </a:t>
            </a:r>
            <a:r>
              <a:rPr lang="en-US" sz="3200" dirty="0" smtClean="0">
                <a:latin typeface="Times New Roman" pitchFamily="18" charset="0"/>
                <a:cs typeface="Times New Roman" pitchFamily="18" charset="0"/>
              </a:rPr>
              <a:t>CƠ SỞ VẬT CHẤT</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6514503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76200" y="937635"/>
            <a:ext cx="87630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en-US" sz="28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hưa </a:t>
            </a:r>
            <a:r>
              <a:rPr lang="vi-VN" sz="2800" dirty="0" smtClean="0">
                <a:latin typeface="Times New Roman" pitchFamily="18" charset="0"/>
                <a:cs typeface="Times New Roman" pitchFamily="18" charset="0"/>
              </a:rPr>
              <a:t>áp dụng </a:t>
            </a:r>
            <a:r>
              <a:rPr lang="vi-VN" sz="2800" dirty="0" smtClean="0">
                <a:latin typeface="Times New Roman" pitchFamily="18" charset="0"/>
                <a:cs typeface="Times New Roman" pitchFamily="18" charset="0"/>
              </a:rPr>
              <a:t>phần </a:t>
            </a:r>
            <a:r>
              <a:rPr lang="vi-VN" sz="2800" dirty="0" smtClean="0">
                <a:latin typeface="Times New Roman" pitchFamily="18" charset="0"/>
                <a:cs typeface="Times New Roman" pitchFamily="18" charset="0"/>
              </a:rPr>
              <a:t>mềm </a:t>
            </a:r>
            <a:r>
              <a:rPr lang="vi-VN" sz="2800" dirty="0" smtClean="0">
                <a:latin typeface="Times New Roman" pitchFamily="18" charset="0"/>
                <a:cs typeface="Times New Roman" pitchFamily="18" charset="0"/>
              </a:rPr>
              <a:t>nghiệp </a:t>
            </a:r>
            <a:r>
              <a:rPr lang="vi-VN" sz="2800" dirty="0" smtClean="0">
                <a:latin typeface="Times New Roman" pitchFamily="18" charset="0"/>
                <a:cs typeface="Times New Roman" pitchFamily="18" charset="0"/>
              </a:rPr>
              <a:t>vụ thư </a:t>
            </a:r>
            <a:r>
              <a:rPr lang="vi-VN" sz="2800" dirty="0" smtClean="0">
                <a:latin typeface="Times New Roman" pitchFamily="18" charset="0"/>
                <a:cs typeface="Times New Roman" pitchFamily="18" charset="0"/>
              </a:rPr>
              <a:t>viện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chưa </a:t>
            </a:r>
            <a:r>
              <a:rPr lang="vi-VN" sz="2800" dirty="0" smtClean="0">
                <a:latin typeface="Times New Roman" pitchFamily="18" charset="0"/>
                <a:cs typeface="Times New Roman" pitchFamily="18" charset="0"/>
              </a:rPr>
              <a:t>trang bị phần mềm quản lý tài liệu. </a:t>
            </a:r>
            <a:endParaRPr lang="en-US" sz="2800" dirty="0" smtClean="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hưa </a:t>
            </a:r>
            <a:r>
              <a:rPr lang="vi-VN" sz="2800" dirty="0">
                <a:latin typeface="Times New Roman" pitchFamily="18" charset="0"/>
                <a:cs typeface="Times New Roman" pitchFamily="18" charset="0"/>
              </a:rPr>
              <a:t>có </a:t>
            </a:r>
            <a:r>
              <a:rPr lang="vi-VN" sz="2800" dirty="0" smtClean="0">
                <a:latin typeface="Times New Roman" pitchFamily="18" charset="0"/>
                <a:cs typeface="Times New Roman" pitchFamily="18" charset="0"/>
              </a:rPr>
              <a:t>cơ </a:t>
            </a:r>
            <a:r>
              <a:rPr lang="vi-VN" sz="2800" dirty="0">
                <a:latin typeface="Times New Roman" pitchFamily="18" charset="0"/>
                <a:cs typeface="Times New Roman" pitchFamily="18" charset="0"/>
              </a:rPr>
              <a:t>sở dữ liệu điện tử và tra cứu tài liệu </a:t>
            </a:r>
            <a:r>
              <a:rPr lang="vi-VN" sz="2800" dirty="0" smtClean="0">
                <a:latin typeface="Times New Roman" pitchFamily="18" charset="0"/>
                <a:cs typeface="Times New Roman" pitchFamily="18" charset="0"/>
              </a:rPr>
              <a:t>qua </a:t>
            </a:r>
            <a:r>
              <a:rPr lang="en-US" sz="2800" dirty="0" smtClean="0">
                <a:latin typeface="Times New Roman" pitchFamily="18" charset="0"/>
                <a:cs typeface="Times New Roman" pitchFamily="18" charset="0"/>
              </a:rPr>
              <a:t>LAN, I</a:t>
            </a:r>
            <a:r>
              <a:rPr lang="vi-VN" sz="2800" dirty="0" smtClean="0">
                <a:latin typeface="Times New Roman" pitchFamily="18" charset="0"/>
                <a:cs typeface="Times New Roman" pitchFamily="18" charset="0"/>
              </a:rPr>
              <a:t>nternet</a:t>
            </a:r>
            <a:r>
              <a:rPr lang="vi-VN"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Chưa </a:t>
            </a:r>
            <a:r>
              <a:rPr lang="vi-VN" sz="2800" dirty="0">
                <a:latin typeface="Times New Roman" pitchFamily="18" charset="0"/>
                <a:cs typeface="Times New Roman" pitchFamily="18" charset="0"/>
              </a:rPr>
              <a:t>đăng ký làm thành viên của liên thư viện.</a:t>
            </a:r>
            <a:endParaRPr lang="en-US" sz="2800" dirty="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Nhân </a:t>
            </a:r>
            <a:r>
              <a:rPr lang="vi-VN" sz="2800" dirty="0" smtClean="0">
                <a:latin typeface="Times New Roman" pitchFamily="18" charset="0"/>
                <a:cs typeface="Times New Roman" pitchFamily="18" charset="0"/>
              </a:rPr>
              <a:t>sự còn hạn chế về số lượng lẫn chuyên môn.</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Hình thức phục vụ của thư viện </a:t>
            </a:r>
            <a:r>
              <a:rPr lang="vi-VN" sz="2800" dirty="0" smtClean="0">
                <a:latin typeface="Times New Roman" pitchFamily="18" charset="0"/>
                <a:cs typeface="Times New Roman" pitchFamily="18" charset="0"/>
              </a:rPr>
              <a:t>còn </a:t>
            </a:r>
            <a:r>
              <a:rPr lang="en-US" sz="2800" dirty="0" smtClean="0">
                <a:latin typeface="Times New Roman" pitchFamily="18" charset="0"/>
                <a:cs typeface="Times New Roman" pitchFamily="18" charset="0"/>
              </a:rPr>
              <a:t>ở </a:t>
            </a:r>
            <a:r>
              <a:rPr lang="vi-VN" sz="2800" dirty="0" smtClean="0">
                <a:latin typeface="Times New Roman" pitchFamily="18" charset="0"/>
                <a:cs typeface="Times New Roman" pitchFamily="18" charset="0"/>
              </a:rPr>
              <a:t>dạng đóng. </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Kinh </a:t>
            </a:r>
            <a:r>
              <a:rPr lang="vi-VN" sz="2800" dirty="0" smtClean="0">
                <a:latin typeface="Times New Roman" pitchFamily="18" charset="0"/>
                <a:cs typeface="Times New Roman" pitchFamily="18" charset="0"/>
              </a:rPr>
              <a:t>phí </a:t>
            </a:r>
            <a:r>
              <a:rPr lang="vi-VN" sz="2800" dirty="0" smtClean="0">
                <a:latin typeface="Times New Roman" pitchFamily="18" charset="0"/>
                <a:cs typeface="Times New Roman" pitchFamily="18" charset="0"/>
              </a:rPr>
              <a:t>đầu </a:t>
            </a:r>
            <a:r>
              <a:rPr lang="vi-VN" sz="2800" dirty="0" smtClean="0">
                <a:latin typeface="Times New Roman" pitchFamily="18" charset="0"/>
                <a:cs typeface="Times New Roman" pitchFamily="18" charset="0"/>
              </a:rPr>
              <a:t>tư </a:t>
            </a:r>
            <a:r>
              <a:rPr lang="vi-VN" sz="2800" dirty="0" smtClean="0">
                <a:latin typeface="Times New Roman" pitchFamily="18" charset="0"/>
                <a:cs typeface="Times New Roman" pitchFamily="18" charset="0"/>
              </a:rPr>
              <a:t>cho bổ </a:t>
            </a:r>
            <a:r>
              <a:rPr lang="vi-VN" sz="2800" dirty="0" smtClean="0">
                <a:latin typeface="Times New Roman" pitchFamily="18" charset="0"/>
                <a:cs typeface="Times New Roman" pitchFamily="18" charset="0"/>
              </a:rPr>
              <a:t>sung tài liệu, giáo trình còn ít</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 Thư </a:t>
            </a:r>
            <a:r>
              <a:rPr lang="vi-VN" sz="2800" dirty="0" smtClean="0">
                <a:latin typeface="Times New Roman" pitchFamily="18" charset="0"/>
                <a:cs typeface="Times New Roman" pitchFamily="18" charset="0"/>
              </a:rPr>
              <a:t>viện của Trường chưa tương xứng và chưa đáp ứng được yêu cầu đào tạo và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của cán bộ, </a:t>
            </a:r>
            <a:r>
              <a:rPr lang="en-US" sz="2800" dirty="0" smtClean="0">
                <a:latin typeface="Times New Roman" pitchFamily="18" charset="0"/>
                <a:cs typeface="Times New Roman" pitchFamily="18" charset="0"/>
              </a:rPr>
              <a:t>GV </a:t>
            </a:r>
            <a:r>
              <a:rPr lang="vi-VN" sz="2800" dirty="0" smtClean="0">
                <a:latin typeface="Times New Roman" pitchFamily="18" charset="0"/>
                <a:cs typeface="Times New Roman" pitchFamily="18" charset="0"/>
              </a:rPr>
              <a:t>và </a:t>
            </a:r>
            <a:r>
              <a:rPr lang="en-US" sz="2800" dirty="0" smtClean="0">
                <a:latin typeface="Times New Roman" pitchFamily="18" charset="0"/>
                <a:cs typeface="Times New Roman" pitchFamily="18" charset="0"/>
              </a:rPr>
              <a:t>SV</a:t>
            </a:r>
            <a:r>
              <a:rPr lang="vi-VN"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104"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a:latin typeface="Times New Roman" pitchFamily="18" charset="0"/>
                <a:cs typeface="Times New Roman" pitchFamily="18" charset="0"/>
              </a:rPr>
              <a:t>THỰC TRẠNG </a:t>
            </a:r>
            <a:r>
              <a:rPr lang="vi-VN" sz="3200" dirty="0">
                <a:latin typeface="Times New Roman" pitchFamily="18" charset="0"/>
                <a:cs typeface="Times New Roman" pitchFamily="18" charset="0"/>
              </a:rPr>
              <a:t>VỀ </a:t>
            </a:r>
            <a:r>
              <a:rPr lang="en-US" sz="3200" dirty="0" smtClean="0">
                <a:latin typeface="Times New Roman" pitchFamily="18" charset="0"/>
                <a:cs typeface="Times New Roman" pitchFamily="18" charset="0"/>
              </a:rPr>
              <a:t>THƯ VIỆN</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12260100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152400" y="304800"/>
            <a:ext cx="88392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ĐỊNH HƯỚNG CHIẾN LƯỢC PHÁT TRIỂN NHÀ TRƯỜNG </a:t>
            </a:r>
            <a:endParaRPr lang="en-US" sz="2000" dirty="0" smtClean="0">
              <a:latin typeface="Times New Roman" pitchFamily="18" charset="0"/>
              <a:cs typeface="Times New Roman" pitchFamily="18" charset="0"/>
            </a:endParaRPr>
          </a:p>
          <a:p>
            <a:r>
              <a:rPr lang="vi-VN" sz="2000" dirty="0" smtClean="0">
                <a:latin typeface="Times New Roman" pitchFamily="18" charset="0"/>
                <a:cs typeface="Times New Roman" pitchFamily="18" charset="0"/>
              </a:rPr>
              <a:t>VÀ </a:t>
            </a:r>
            <a:r>
              <a:rPr lang="vi-VN" sz="2000" dirty="0" smtClean="0">
                <a:latin typeface="Times New Roman" pitchFamily="18" charset="0"/>
                <a:cs typeface="Times New Roman" pitchFamily="18" charset="0"/>
              </a:rPr>
              <a:t>TẦM NHÌN ĐẾN NĂM 2020</a:t>
            </a:r>
            <a:endParaRPr lang="en-US" sz="1200" dirty="0">
              <a:latin typeface="Times New Roman" pitchFamily="18" charset="0"/>
              <a:cs typeface="Times New Roman" pitchFamily="18" charset="0"/>
            </a:endParaRPr>
          </a:p>
        </p:txBody>
      </p:sp>
      <p:grpSp>
        <p:nvGrpSpPr>
          <p:cNvPr id="3" name="Group 2"/>
          <p:cNvGrpSpPr/>
          <p:nvPr/>
        </p:nvGrpSpPr>
        <p:grpSpPr>
          <a:xfrm>
            <a:off x="304800" y="1066800"/>
            <a:ext cx="8686800" cy="5593711"/>
            <a:chOff x="304800" y="1600200"/>
            <a:chExt cx="8686800" cy="3754683"/>
          </a:xfrm>
        </p:grpSpPr>
        <p:sp>
          <p:nvSpPr>
            <p:cNvPr id="84" name="AutoShape 3"/>
            <p:cNvSpPr>
              <a:spLocks noChangeArrowheads="1"/>
            </p:cNvSpPr>
            <p:nvPr/>
          </p:nvSpPr>
          <p:spPr bwMode="gray">
            <a:xfrm>
              <a:off x="6172200" y="2438400"/>
              <a:ext cx="2819400" cy="2895600"/>
            </a:xfrm>
            <a:prstGeom prst="chevron">
              <a:avLst>
                <a:gd name="adj" fmla="val 16468"/>
              </a:avLst>
            </a:prstGeom>
            <a:gradFill rotWithShape="1">
              <a:gsLst>
                <a:gs pos="0">
                  <a:schemeClr val="accent2"/>
                </a:gs>
                <a:gs pos="100000">
                  <a:schemeClr val="accent2">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endParaRPr lang="en-US"/>
            </a:p>
          </p:txBody>
        </p:sp>
        <p:sp>
          <p:nvSpPr>
            <p:cNvPr id="85" name="AutoShape 4"/>
            <p:cNvSpPr>
              <a:spLocks noChangeArrowheads="1"/>
            </p:cNvSpPr>
            <p:nvPr/>
          </p:nvSpPr>
          <p:spPr bwMode="gray">
            <a:xfrm>
              <a:off x="3200400" y="2438400"/>
              <a:ext cx="3505200" cy="2895600"/>
            </a:xfrm>
            <a:prstGeom prst="chevron">
              <a:avLst>
                <a:gd name="adj" fmla="val 17842"/>
              </a:avLst>
            </a:prstGeom>
            <a:gradFill rotWithShape="1">
              <a:gsLst>
                <a:gs pos="0">
                  <a:schemeClr val="hlink"/>
                </a:gs>
                <a:gs pos="100000">
                  <a:schemeClr val="hlink">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6" name="AutoShape 5"/>
            <p:cNvSpPr>
              <a:spLocks noChangeArrowheads="1"/>
            </p:cNvSpPr>
            <p:nvPr/>
          </p:nvSpPr>
          <p:spPr bwMode="gray">
            <a:xfrm>
              <a:off x="304800" y="2438400"/>
              <a:ext cx="3429000" cy="2895600"/>
            </a:xfrm>
            <a:prstGeom prst="chevron">
              <a:avLst>
                <a:gd name="adj" fmla="val 17842"/>
              </a:avLst>
            </a:prstGeom>
            <a:gradFill rotWithShape="1">
              <a:gsLst>
                <a:gs pos="0">
                  <a:schemeClr val="accent1"/>
                </a:gs>
                <a:gs pos="100000">
                  <a:schemeClr val="accent1">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7" name="AutoShape 6"/>
            <p:cNvSpPr>
              <a:spLocks noChangeArrowheads="1"/>
            </p:cNvSpPr>
            <p:nvPr/>
          </p:nvSpPr>
          <p:spPr bwMode="gray">
            <a:xfrm>
              <a:off x="838200" y="1600200"/>
              <a:ext cx="2057400" cy="574675"/>
            </a:xfrm>
            <a:prstGeom prst="roundRect">
              <a:avLst>
                <a:gd name="adj" fmla="val 50000"/>
              </a:avLst>
            </a:prstGeom>
            <a:gradFill rotWithShape="1">
              <a:gsLst>
                <a:gs pos="0">
                  <a:schemeClr val="accent1"/>
                </a:gs>
                <a:gs pos="100000">
                  <a:schemeClr val="accent1">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eaLnBrk="0" hangingPunct="0"/>
              <a:r>
                <a:rPr lang="en-US" sz="2000" b="1" dirty="0" smtClean="0">
                  <a:latin typeface="Times New Roman" pitchFamily="18" charset="0"/>
                  <a:cs typeface="Times New Roman" pitchFamily="18" charset="0"/>
                </a:rPr>
                <a:t>TẦM NHÌN</a:t>
              </a:r>
              <a:endParaRPr lang="en-US" sz="2000" b="1" dirty="0">
                <a:latin typeface="Times New Roman" pitchFamily="18" charset="0"/>
                <a:cs typeface="Times New Roman" pitchFamily="18" charset="0"/>
              </a:endParaRPr>
            </a:p>
          </p:txBody>
        </p:sp>
        <p:sp>
          <p:nvSpPr>
            <p:cNvPr id="88" name="AutoShape 7"/>
            <p:cNvSpPr>
              <a:spLocks noChangeArrowheads="1"/>
            </p:cNvSpPr>
            <p:nvPr/>
          </p:nvSpPr>
          <p:spPr bwMode="gray">
            <a:xfrm>
              <a:off x="3657600" y="1600200"/>
              <a:ext cx="2057400" cy="574675"/>
            </a:xfrm>
            <a:prstGeom prst="roundRect">
              <a:avLst>
                <a:gd name="adj" fmla="val 50000"/>
              </a:avLst>
            </a:prstGeom>
            <a:gradFill rotWithShape="1">
              <a:gsLst>
                <a:gs pos="0">
                  <a:schemeClr val="hlink"/>
                </a:gs>
                <a:gs pos="100000">
                  <a:schemeClr val="hlink">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en-US" sz="2000" b="1" dirty="0" smtClean="0">
                  <a:latin typeface="Times New Roman" pitchFamily="18" charset="0"/>
                  <a:cs typeface="Times New Roman" pitchFamily="18" charset="0"/>
                </a:rPr>
                <a:t>SỨ MỆNH</a:t>
              </a:r>
              <a:endParaRPr lang="en-US" sz="2000" b="1" dirty="0">
                <a:latin typeface="Times New Roman" pitchFamily="18" charset="0"/>
                <a:cs typeface="Times New Roman" pitchFamily="18" charset="0"/>
              </a:endParaRPr>
            </a:p>
          </p:txBody>
        </p:sp>
        <p:sp>
          <p:nvSpPr>
            <p:cNvPr id="89" name="AutoShape 8"/>
            <p:cNvSpPr>
              <a:spLocks noChangeArrowheads="1"/>
            </p:cNvSpPr>
            <p:nvPr/>
          </p:nvSpPr>
          <p:spPr bwMode="gray">
            <a:xfrm>
              <a:off x="6324600" y="1600200"/>
              <a:ext cx="2057400" cy="574675"/>
            </a:xfrm>
            <a:prstGeom prst="roundRect">
              <a:avLst>
                <a:gd name="adj" fmla="val 50000"/>
              </a:avLst>
            </a:prstGeom>
            <a:gradFill rotWithShape="1">
              <a:gsLst>
                <a:gs pos="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vi-VN" sz="1500" b="1" dirty="0" smtClean="0">
                  <a:latin typeface="Times New Roman" pitchFamily="18" charset="0"/>
                  <a:cs typeface="Times New Roman" pitchFamily="18" charset="0"/>
                </a:rPr>
                <a:t>GIÁ </a:t>
              </a:r>
              <a:r>
                <a:rPr lang="vi-VN" sz="1500" b="1" dirty="0">
                  <a:latin typeface="Times New Roman" pitchFamily="18" charset="0"/>
                  <a:cs typeface="Times New Roman" pitchFamily="18" charset="0"/>
                </a:rPr>
                <a:t>TRỊ CỐT LÕI, </a:t>
              </a:r>
              <a:endParaRPr lang="en-US" sz="1500" b="1" dirty="0">
                <a:latin typeface="Times New Roman" pitchFamily="18" charset="0"/>
                <a:cs typeface="Times New Roman" pitchFamily="18" charset="0"/>
              </a:endParaRPr>
            </a:p>
            <a:p>
              <a:pPr algn="ctr"/>
              <a:r>
                <a:rPr lang="vi-VN" sz="1500" b="1" dirty="0">
                  <a:latin typeface="Times New Roman" pitchFamily="18" charset="0"/>
                  <a:cs typeface="Times New Roman" pitchFamily="18" charset="0"/>
                </a:rPr>
                <a:t>TRUYỀN THỐNG</a:t>
              </a:r>
              <a:endParaRPr lang="en-US" sz="1500" b="1" dirty="0">
                <a:latin typeface="Times New Roman" pitchFamily="18" charset="0"/>
                <a:cs typeface="Times New Roman" pitchFamily="18" charset="0"/>
              </a:endParaRPr>
            </a:p>
          </p:txBody>
        </p:sp>
        <p:sp>
          <p:nvSpPr>
            <p:cNvPr id="2" name="TextBox 1"/>
            <p:cNvSpPr txBox="1"/>
            <p:nvPr/>
          </p:nvSpPr>
          <p:spPr>
            <a:xfrm>
              <a:off x="609600" y="2514600"/>
              <a:ext cx="2743200" cy="2747643"/>
            </a:xfrm>
            <a:prstGeom prst="rect">
              <a:avLst/>
            </a:prstGeom>
            <a:noFill/>
          </p:spPr>
          <p:txBody>
            <a:bodyPr wrap="square" rtlCol="0">
              <a:spAutoFit/>
            </a:bodyPr>
            <a:lstStyle/>
            <a:p>
              <a:pPr marL="171450" indent="-171450" algn="just">
                <a:buFontTx/>
                <a:buChar char="-"/>
              </a:pPr>
              <a:r>
                <a:rPr lang="en-US" sz="2000" dirty="0" smtClean="0">
                  <a:latin typeface="Times New Roman" pitchFamily="18" charset="0"/>
                  <a:cs typeface="Times New Roman" pitchFamily="18" charset="0"/>
                </a:rPr>
                <a:t>L</a:t>
              </a:r>
              <a:r>
                <a:rPr lang="vi-VN" sz="2000" dirty="0" smtClean="0">
                  <a:latin typeface="Times New Roman" pitchFamily="18" charset="0"/>
                  <a:cs typeface="Times New Roman" pitchFamily="18" charset="0"/>
                </a:rPr>
                <a:t>à trường Đại học trọng </a:t>
              </a:r>
              <a:r>
                <a:rPr lang="vi-VN" sz="2000" dirty="0" smtClean="0">
                  <a:latin typeface="Times New Roman" pitchFamily="18" charset="0"/>
                  <a:cs typeface="Times New Roman" pitchFamily="18" charset="0"/>
                </a:rPr>
                <a:t>điểm</a:t>
              </a:r>
              <a:r>
                <a:rPr lang="en-US" sz="2000" dirty="0" smtClean="0">
                  <a:latin typeface="Times New Roman" pitchFamily="18" charset="0"/>
                  <a:cs typeface="Times New Roman" pitchFamily="18" charset="0"/>
                </a:rPr>
                <a:t>,</a:t>
              </a:r>
              <a:r>
                <a:rPr lang="vi-VN" sz="2000" dirty="0" smtClean="0">
                  <a:latin typeface="Times New Roman" pitchFamily="18" charset="0"/>
                  <a:cs typeface="Times New Roman" pitchFamily="18" charset="0"/>
                </a:rPr>
                <a:t> đa cấp, </a:t>
              </a:r>
              <a:r>
                <a:rPr lang="vi-VN" sz="2000" dirty="0" smtClean="0">
                  <a:latin typeface="Times New Roman" pitchFamily="18" charset="0"/>
                  <a:cs typeface="Times New Roman" pitchFamily="18" charset="0"/>
                </a:rPr>
                <a:t>đa ngành theo hướng tiên tiến, hiện đại, có vị trí xứng đáng trong ngành </a:t>
              </a:r>
              <a:r>
                <a:rPr lang="en-US" sz="2000" dirty="0" smtClean="0">
                  <a:latin typeface="Times New Roman" pitchFamily="18" charset="0"/>
                  <a:cs typeface="Times New Roman" pitchFamily="18" charset="0"/>
                </a:rPr>
                <a:t>GDĐHVN </a:t>
              </a:r>
              <a:r>
                <a:rPr lang="vi-VN" sz="2000" dirty="0" smtClean="0">
                  <a:latin typeface="Times New Roman" pitchFamily="18" charset="0"/>
                  <a:cs typeface="Times New Roman" pitchFamily="18" charset="0"/>
                </a:rPr>
                <a:t>và </a:t>
              </a:r>
              <a:r>
                <a:rPr lang="vi-VN" sz="2000" dirty="0" smtClean="0">
                  <a:latin typeface="Times New Roman" pitchFamily="18" charset="0"/>
                  <a:cs typeface="Times New Roman" pitchFamily="18" charset="0"/>
                </a:rPr>
                <a:t>khu vực</a:t>
              </a:r>
              <a:endParaRPr lang="en-US" sz="2000" dirty="0" smtClean="0">
                <a:latin typeface="Times New Roman" pitchFamily="18" charset="0"/>
                <a:cs typeface="Times New Roman" pitchFamily="18" charset="0"/>
              </a:endParaRPr>
            </a:p>
            <a:p>
              <a:pPr marL="171450" indent="-171450" algn="just">
                <a:buFontTx/>
                <a:buChar char="-"/>
              </a:pPr>
              <a:r>
                <a:rPr lang="vi-VN" sz="2000" dirty="0" smtClean="0">
                  <a:latin typeface="Times New Roman" pitchFamily="18" charset="0"/>
                  <a:cs typeface="Times New Roman" pitchFamily="18" charset="0"/>
                </a:rPr>
                <a:t>Đến năm 2020, Trường sẽ trở thành trường </a:t>
              </a:r>
              <a:r>
                <a:rPr lang="en-US" sz="2000" dirty="0" smtClean="0">
                  <a:latin typeface="Times New Roman" pitchFamily="18" charset="0"/>
                  <a:cs typeface="Times New Roman" pitchFamily="18" charset="0"/>
                </a:rPr>
                <a:t>CĐ </a:t>
              </a:r>
              <a:r>
                <a:rPr lang="vi-VN" sz="2000" dirty="0" smtClean="0">
                  <a:latin typeface="Times New Roman" pitchFamily="18" charset="0"/>
                  <a:cs typeface="Times New Roman" pitchFamily="18" charset="0"/>
                </a:rPr>
                <a:t>trọng điểm chất lượng cao của ngành </a:t>
              </a:r>
              <a:r>
                <a:rPr lang="vi-VN" sz="2000" dirty="0" smtClean="0">
                  <a:latin typeface="Times New Roman" pitchFamily="18" charset="0"/>
                  <a:cs typeface="Times New Roman" pitchFamily="18" charset="0"/>
                </a:rPr>
                <a:t>ngang </a:t>
              </a:r>
              <a:r>
                <a:rPr lang="vi-VN" sz="2000" dirty="0" smtClean="0">
                  <a:latin typeface="Times New Roman" pitchFamily="18" charset="0"/>
                  <a:cs typeface="Times New Roman" pitchFamily="18" charset="0"/>
                </a:rPr>
                <a:t>tầm với các </a:t>
              </a:r>
              <a:r>
                <a:rPr lang="en-US" sz="2000" dirty="0" smtClean="0">
                  <a:latin typeface="Times New Roman" pitchFamily="18" charset="0"/>
                  <a:cs typeface="Times New Roman" pitchFamily="18" charset="0"/>
                </a:rPr>
                <a:t>CS</a:t>
              </a:r>
              <a:r>
                <a:rPr lang="vi-VN"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đào tạo </a:t>
              </a:r>
              <a:r>
                <a:rPr lang="en-US" sz="2000" dirty="0" smtClean="0">
                  <a:latin typeface="Times New Roman" pitchFamily="18" charset="0"/>
                  <a:cs typeface="Times New Roman" pitchFamily="18" charset="0"/>
                </a:rPr>
                <a:t>CĐ, ĐH</a:t>
              </a:r>
              <a:r>
                <a:rPr lang="vi-VN"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của quốc gia và khu vực ASEAN </a:t>
              </a:r>
              <a:endParaRPr lang="en-US" sz="2000" dirty="0">
                <a:latin typeface="Times New Roman" pitchFamily="18" charset="0"/>
                <a:cs typeface="Times New Roman" pitchFamily="18" charset="0"/>
              </a:endParaRPr>
            </a:p>
          </p:txBody>
        </p:sp>
        <p:sp>
          <p:nvSpPr>
            <p:cNvPr id="91" name="TextBox 90"/>
            <p:cNvSpPr txBox="1"/>
            <p:nvPr/>
          </p:nvSpPr>
          <p:spPr>
            <a:xfrm>
              <a:off x="3602830" y="2503944"/>
              <a:ext cx="2569369" cy="2850939"/>
            </a:xfrm>
            <a:prstGeom prst="rect">
              <a:avLst/>
            </a:prstGeom>
            <a:noFill/>
          </p:spPr>
          <p:txBody>
            <a:bodyPr wrap="square" rtlCol="0">
              <a:spAutoFit/>
            </a:bodyPr>
            <a:lstStyle/>
            <a:p>
              <a:pPr marL="171450" indent="-171450" algn="just">
                <a:buFontTx/>
                <a:buChar char="-"/>
              </a:pPr>
              <a:r>
                <a:rPr lang="vi-VN" dirty="0" smtClean="0">
                  <a:latin typeface="Times New Roman" pitchFamily="18" charset="0"/>
                  <a:cs typeface="Times New Roman" pitchFamily="18" charset="0"/>
                </a:rPr>
                <a:t>Là nơi chuyên đào tạo nguồn nhân lực kỹ thuật có uy tín và chất lượng cao đáp ứng nhu cầu của </a:t>
              </a:r>
              <a:r>
                <a:rPr lang="en-US" dirty="0" smtClean="0">
                  <a:latin typeface="Times New Roman" pitchFamily="18" charset="0"/>
                  <a:cs typeface="Times New Roman" pitchFamily="18" charset="0"/>
                </a:rPr>
                <a:t>XH</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của doanh nghiệp và góp phần phục vụ quá trình </a:t>
              </a:r>
              <a:r>
                <a:rPr lang="en-US" dirty="0" smtClean="0">
                  <a:latin typeface="Times New Roman" pitchFamily="18" charset="0"/>
                  <a:cs typeface="Times New Roman" pitchFamily="18" charset="0"/>
                </a:rPr>
                <a:t>CNH</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hiện đại hóa </a:t>
              </a:r>
              <a:r>
                <a:rPr lang="en-US" dirty="0" smtClean="0">
                  <a:latin typeface="Times New Roman" pitchFamily="18" charset="0"/>
                  <a:cs typeface="Times New Roman" pitchFamily="18" charset="0"/>
                </a:rPr>
                <a:t>TP. HCM</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và cả nước.</a:t>
              </a:r>
              <a:endParaRPr lang="en-US" dirty="0" smtClean="0">
                <a:latin typeface="Times New Roman" pitchFamily="18" charset="0"/>
                <a:cs typeface="Times New Roman" pitchFamily="18" charset="0"/>
              </a:endParaRPr>
            </a:p>
            <a:p>
              <a:pPr marL="171450" indent="-171450" algn="just">
                <a:buFontTx/>
                <a:buChar char="-"/>
              </a:pPr>
              <a:r>
                <a:rPr lang="vi-VN" dirty="0" smtClean="0">
                  <a:latin typeface="Times New Roman" pitchFamily="18" charset="0"/>
                  <a:cs typeface="Times New Roman" pitchFamily="18" charset="0"/>
                </a:rPr>
                <a:t>Là nơi kết hợp đào tạo với thực hiện </a:t>
              </a:r>
              <a:r>
                <a:rPr lang="en-US" dirty="0" smtClean="0">
                  <a:latin typeface="Times New Roman" pitchFamily="18" charset="0"/>
                  <a:cs typeface="Times New Roman" pitchFamily="18" charset="0"/>
                </a:rPr>
                <a:t>NC</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và </a:t>
              </a:r>
              <a:r>
                <a:rPr lang="en-US" dirty="0" smtClean="0">
                  <a:latin typeface="Times New Roman" pitchFamily="18" charset="0"/>
                  <a:cs typeface="Times New Roman" pitchFamily="18" charset="0"/>
                </a:rPr>
                <a:t>CG</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các kết quả </a:t>
              </a:r>
              <a:r>
                <a:rPr lang="en-US" dirty="0" smtClean="0">
                  <a:latin typeface="Times New Roman" pitchFamily="18" charset="0"/>
                  <a:cs typeface="Times New Roman" pitchFamily="18" charset="0"/>
                </a:rPr>
                <a:t>NCKH</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về lĩnh vực đào tạo nghề nghiệp và </a:t>
              </a:r>
              <a:r>
                <a:rPr lang="en-US" dirty="0" smtClean="0">
                  <a:latin typeface="Times New Roman" pitchFamily="18" charset="0"/>
                  <a:cs typeface="Times New Roman" pitchFamily="18" charset="0"/>
                </a:rPr>
                <a:t>CN</a:t>
              </a:r>
              <a:r>
                <a:rPr lang="vi-VN"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kỹ thuật cao cho xã hội</a:t>
              </a:r>
              <a:r>
                <a:rPr lang="vi-VN" sz="1200" dirty="0" smtClean="0">
                  <a:latin typeface="Times New Roman" pitchFamily="18" charset="0"/>
                  <a:cs typeface="Times New Roman" pitchFamily="18" charset="0"/>
                </a:rPr>
                <a:t>.</a:t>
              </a:r>
              <a:endParaRPr lang="en-US" sz="1200" dirty="0">
                <a:latin typeface="Times New Roman" pitchFamily="18" charset="0"/>
                <a:cs typeface="Times New Roman" pitchFamily="18" charset="0"/>
              </a:endParaRPr>
            </a:p>
          </p:txBody>
        </p:sp>
        <p:sp>
          <p:nvSpPr>
            <p:cNvPr id="92" name="TextBox 91"/>
            <p:cNvSpPr txBox="1"/>
            <p:nvPr/>
          </p:nvSpPr>
          <p:spPr>
            <a:xfrm>
              <a:off x="6476999" y="2606933"/>
              <a:ext cx="2209801" cy="1053607"/>
            </a:xfrm>
            <a:prstGeom prst="rect">
              <a:avLst/>
            </a:prstGeom>
            <a:noFill/>
          </p:spPr>
          <p:txBody>
            <a:bodyPr wrap="square" rtlCol="0">
              <a:spAutoFit/>
            </a:bodyPr>
            <a:lstStyle/>
            <a:p>
              <a:pPr algn="just"/>
              <a:r>
                <a:rPr lang="vi-VN" sz="2400" dirty="0" smtClean="0">
                  <a:latin typeface="Times New Roman" pitchFamily="18" charset="0"/>
                  <a:cs typeface="Times New Roman" pitchFamily="18" charset="0"/>
                </a:rPr>
                <a:t>“Tri thức </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sáng tạo</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 phát </a:t>
              </a:r>
              <a:r>
                <a:rPr lang="vi-VN" sz="2400" dirty="0" smtClean="0">
                  <a:latin typeface="Times New Roman" pitchFamily="18" charset="0"/>
                  <a:cs typeface="Times New Roman" pitchFamily="18" charset="0"/>
                </a:rPr>
                <a:t>triển</a:t>
              </a:r>
              <a:endParaRPr lang="en-US" sz="2400" dirty="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bền </a:t>
              </a:r>
              <a:r>
                <a:rPr lang="vi-VN" sz="2400" dirty="0" smtClean="0">
                  <a:latin typeface="Times New Roman" pitchFamily="18" charset="0"/>
                  <a:cs typeface="Times New Roman" pitchFamily="18" charset="0"/>
                </a:rPr>
                <a:t>vững”</a:t>
              </a:r>
              <a:endParaRPr lang="en-US" sz="2400" dirty="0">
                <a:latin typeface="Times New Roman" pitchFamily="18" charset="0"/>
                <a:cs typeface="Times New Roman" pitchFamily="18" charset="0"/>
              </a:endParaRPr>
            </a:p>
          </p:txBody>
        </p:sp>
      </p:grpSp>
    </p:spTree>
    <p:extLst>
      <p:ext uri="{BB962C8B-B14F-4D97-AF65-F5344CB8AC3E}">
        <p14:creationId xmlns:p14="http://schemas.microsoft.com/office/powerpoint/2010/main" val="35403518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868362"/>
            <a:ext cx="8915400" cy="6063198"/>
          </a:xfrm>
          <a:prstGeom prst="rect">
            <a:avLst/>
          </a:prstGeom>
        </p:spPr>
        <p:txBody>
          <a:bodyPr wrap="square">
            <a:spAutoFit/>
          </a:bodyPr>
          <a:lstStyle/>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T</a:t>
            </a:r>
            <a:r>
              <a:rPr lang="vi-VN" sz="2500" dirty="0" smtClean="0">
                <a:latin typeface="Times New Roman" pitchFamily="18" charset="0"/>
                <a:cs typeface="Times New Roman" pitchFamily="18" charset="0"/>
              </a:rPr>
              <a:t>ăng cường sự lãnh đạo của Đảng, sự quản lý của </a:t>
            </a:r>
            <a:r>
              <a:rPr lang="vi-VN" sz="2500" dirty="0" smtClean="0">
                <a:latin typeface="Times New Roman" pitchFamily="18" charset="0"/>
                <a:cs typeface="Times New Roman" pitchFamily="18" charset="0"/>
              </a:rPr>
              <a:t>B</a:t>
            </a:r>
            <a:r>
              <a:rPr lang="en-US" sz="2500" dirty="0" smtClean="0">
                <a:latin typeface="Times New Roman" pitchFamily="18" charset="0"/>
                <a:cs typeface="Times New Roman" pitchFamily="18" charset="0"/>
              </a:rPr>
              <a:t>GH</a:t>
            </a:r>
            <a:r>
              <a:rPr lang="vi-VN" sz="2500" dirty="0" smtClean="0">
                <a:latin typeface="Times New Roman" pitchFamily="18" charset="0"/>
                <a:cs typeface="Times New Roman" pitchFamily="18" charset="0"/>
              </a:rPr>
              <a:t> </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ổi mới mạnh </a:t>
            </a:r>
            <a:r>
              <a:rPr lang="vi-VN" sz="2500" dirty="0" smtClean="0">
                <a:latin typeface="Times New Roman" pitchFamily="18" charset="0"/>
                <a:cs typeface="Times New Roman" pitchFamily="18" charset="0"/>
              </a:rPr>
              <a:t>mẽ</a:t>
            </a:r>
            <a:r>
              <a:rPr lang="en-US"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đồng bộ các yếu tố cơ bản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ĐT</a:t>
            </a:r>
            <a:r>
              <a:rPr lang="vi-VN" sz="2500" dirty="0" smtClean="0">
                <a:latin typeface="Times New Roman" pitchFamily="18" charset="0"/>
                <a:cs typeface="Times New Roman" pitchFamily="18" charset="0"/>
              </a:rPr>
              <a:t> theo </a:t>
            </a:r>
            <a:r>
              <a:rPr lang="vi-VN" sz="2500" dirty="0" smtClean="0">
                <a:latin typeface="Times New Roman" pitchFamily="18" charset="0"/>
                <a:cs typeface="Times New Roman" pitchFamily="18" charset="0"/>
              </a:rPr>
              <a:t>hướng coi trọng phát triển phẩm chất và năng lực của người </a:t>
            </a:r>
            <a:r>
              <a:rPr lang="vi-VN" sz="2500" dirty="0" smtClean="0">
                <a:latin typeface="Times New Roman" pitchFamily="18" charset="0"/>
                <a:cs typeface="Times New Roman" pitchFamily="18" charset="0"/>
              </a:rPr>
              <a:t>học</a:t>
            </a:r>
            <a:r>
              <a:rPr lang="en-US" sz="2500" dirty="0" smtClean="0">
                <a:latin typeface="Times New Roman" pitchFamily="18" charset="0"/>
                <a:cs typeface="Times New Roman" pitchFamily="18" charset="0"/>
              </a:rPr>
              <a:t>.</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ổi mới </a:t>
            </a:r>
            <a:r>
              <a:rPr lang="vi-VN" sz="2500" dirty="0" smtClean="0">
                <a:latin typeface="Times New Roman" pitchFamily="18" charset="0"/>
                <a:cs typeface="Times New Roman" pitchFamily="18" charset="0"/>
              </a:rPr>
              <a:t>hình </a:t>
            </a:r>
            <a:r>
              <a:rPr lang="vi-VN" sz="2500" dirty="0" smtClean="0">
                <a:latin typeface="Times New Roman" pitchFamily="18" charset="0"/>
                <a:cs typeface="Times New Roman" pitchFamily="18" charset="0"/>
              </a:rPr>
              <a:t>thức và </a:t>
            </a:r>
            <a:r>
              <a:rPr lang="en-US" sz="2500" dirty="0" smtClean="0">
                <a:latin typeface="Times New Roman" pitchFamily="18" charset="0"/>
                <a:cs typeface="Times New Roman" pitchFamily="18" charset="0"/>
              </a:rPr>
              <a:t>PP</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thi, kiểm tra và </a:t>
            </a:r>
            <a:r>
              <a:rPr lang="en-US" sz="2500" dirty="0" smtClean="0">
                <a:latin typeface="Times New Roman" pitchFamily="18" charset="0"/>
                <a:cs typeface="Times New Roman" pitchFamily="18" charset="0"/>
              </a:rPr>
              <a:t>ĐG</a:t>
            </a:r>
            <a:r>
              <a:rPr lang="vi-VN" sz="2500" dirty="0" smtClean="0">
                <a:latin typeface="Times New Roman" pitchFamily="18" charset="0"/>
                <a:cs typeface="Times New Roman" pitchFamily="18" charset="0"/>
              </a:rPr>
              <a:t>iá </a:t>
            </a:r>
            <a:r>
              <a:rPr lang="vi-VN" sz="2500" dirty="0" smtClean="0">
                <a:latin typeface="Times New Roman" pitchFamily="18" charset="0"/>
                <a:cs typeface="Times New Roman" pitchFamily="18" charset="0"/>
              </a:rPr>
              <a:t>kết quả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ĐT.</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ổi mới </a:t>
            </a:r>
            <a:r>
              <a:rPr lang="vi-VN" sz="2500" dirty="0" smtClean="0">
                <a:latin typeface="Times New Roman" pitchFamily="18" charset="0"/>
                <a:cs typeface="Times New Roman" pitchFamily="18" charset="0"/>
              </a:rPr>
              <a:t>công </a:t>
            </a:r>
            <a:r>
              <a:rPr lang="vi-VN" sz="2500" dirty="0" smtClean="0">
                <a:latin typeface="Times New Roman" pitchFamily="18" charset="0"/>
                <a:cs typeface="Times New Roman" pitchFamily="18" charset="0"/>
              </a:rPr>
              <a:t>tác quản lý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và </a:t>
            </a:r>
            <a:r>
              <a:rPr lang="en-US" sz="2500" dirty="0" smtClean="0">
                <a:latin typeface="Times New Roman" pitchFamily="18" charset="0"/>
                <a:cs typeface="Times New Roman" pitchFamily="18" charset="0"/>
              </a:rPr>
              <a:t>ĐT</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bảo đảm dân chủ, thống nhất </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P</a:t>
            </a:r>
            <a:r>
              <a:rPr lang="vi-VN" sz="2500" dirty="0" smtClean="0">
                <a:latin typeface="Times New Roman" pitchFamily="18" charset="0"/>
                <a:cs typeface="Times New Roman" pitchFamily="18" charset="0"/>
              </a:rPr>
              <a:t>hát triển đội ngũ </a:t>
            </a:r>
            <a:r>
              <a:rPr lang="en-US" sz="2500" dirty="0" smtClean="0">
                <a:latin typeface="Times New Roman" pitchFamily="18" charset="0"/>
                <a:cs typeface="Times New Roman" pitchFamily="18" charset="0"/>
              </a:rPr>
              <a:t>CB </a:t>
            </a:r>
            <a:r>
              <a:rPr lang="vi-VN" sz="2500" dirty="0" smtClean="0">
                <a:latin typeface="Times New Roman" pitchFamily="18" charset="0"/>
                <a:cs typeface="Times New Roman" pitchFamily="18" charset="0"/>
              </a:rPr>
              <a:t>quản </a:t>
            </a:r>
            <a:r>
              <a:rPr lang="vi-VN" sz="2500" dirty="0" smtClean="0">
                <a:latin typeface="Times New Roman" pitchFamily="18" charset="0"/>
                <a:cs typeface="Times New Roman" pitchFamily="18" charset="0"/>
              </a:rPr>
              <a:t>lý và </a:t>
            </a:r>
            <a:r>
              <a:rPr lang="en-US" sz="2500" dirty="0" smtClean="0">
                <a:latin typeface="Times New Roman" pitchFamily="18" charset="0"/>
                <a:cs typeface="Times New Roman" pitchFamily="18" charset="0"/>
              </a:rPr>
              <a:t>GV</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theo tiêu chuẩn của trường </a:t>
            </a:r>
            <a:r>
              <a:rPr lang="en-US" sz="2500" dirty="0" smtClean="0">
                <a:latin typeface="Times New Roman" pitchFamily="18" charset="0"/>
                <a:cs typeface="Times New Roman" pitchFamily="18" charset="0"/>
              </a:rPr>
              <a:t>CĐ</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tiên tiến, định hướng đổi mới </a:t>
            </a:r>
            <a:r>
              <a:rPr lang="vi-VN" sz="2500" dirty="0" smtClean="0">
                <a:latin typeface="Times New Roman" pitchFamily="18" charset="0"/>
                <a:cs typeface="Times New Roman" pitchFamily="18" charset="0"/>
              </a:rPr>
              <a:t>và </a:t>
            </a:r>
            <a:r>
              <a:rPr lang="vi-VN" sz="2500" dirty="0" smtClean="0">
                <a:latin typeface="Times New Roman" pitchFamily="18" charset="0"/>
                <a:cs typeface="Times New Roman" pitchFamily="18" charset="0"/>
              </a:rPr>
              <a:t>hội nhập quốc tế</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err="1" smtClean="0">
                <a:latin typeface="Times New Roman" pitchFamily="18" charset="0"/>
                <a:cs typeface="Times New Roman" pitchFamily="18" charset="0"/>
              </a:rPr>
              <a:t>Đổ</a:t>
            </a:r>
            <a:r>
              <a:rPr lang="vi-VN" sz="2500" dirty="0" smtClean="0">
                <a:latin typeface="Times New Roman" pitchFamily="18" charset="0"/>
                <a:cs typeface="Times New Roman" pitchFamily="18" charset="0"/>
              </a:rPr>
              <a:t>i mới chính sách, cơ chế tài chính, huy động </a:t>
            </a:r>
            <a:r>
              <a:rPr lang="vi-VN" sz="2500" dirty="0" smtClean="0">
                <a:latin typeface="Times New Roman" pitchFamily="18" charset="0"/>
                <a:cs typeface="Times New Roman" pitchFamily="18" charset="0"/>
              </a:rPr>
              <a:t>đóng </a:t>
            </a:r>
            <a:r>
              <a:rPr lang="vi-VN" sz="2500" dirty="0" smtClean="0">
                <a:latin typeface="Times New Roman" pitchFamily="18" charset="0"/>
                <a:cs typeface="Times New Roman" pitchFamily="18" charset="0"/>
              </a:rPr>
              <a:t>góp của </a:t>
            </a:r>
            <a:r>
              <a:rPr lang="en-US" sz="2500" dirty="0" smtClean="0">
                <a:latin typeface="Times New Roman" pitchFamily="18" charset="0"/>
                <a:cs typeface="Times New Roman" pitchFamily="18" charset="0"/>
              </a:rPr>
              <a:t>XH</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N</a:t>
            </a:r>
            <a:r>
              <a:rPr lang="vi-VN" sz="2500" dirty="0" smtClean="0">
                <a:latin typeface="Times New Roman" pitchFamily="18" charset="0"/>
                <a:cs typeface="Times New Roman" pitchFamily="18" charset="0"/>
              </a:rPr>
              <a:t>âng cao hiệu quả </a:t>
            </a:r>
            <a:r>
              <a:rPr lang="en-US" sz="2500" dirty="0" smtClean="0">
                <a:latin typeface="Times New Roman" pitchFamily="18" charset="0"/>
                <a:cs typeface="Times New Roman" pitchFamily="18" charset="0"/>
              </a:rPr>
              <a:t>NC</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và ứng dụng </a:t>
            </a:r>
            <a:r>
              <a:rPr lang="en-US" sz="2500" dirty="0" smtClean="0">
                <a:latin typeface="Times New Roman" pitchFamily="18" charset="0"/>
                <a:cs typeface="Times New Roman" pitchFamily="18" charset="0"/>
              </a:rPr>
              <a:t>KH </a:t>
            </a:r>
            <a:r>
              <a:rPr lang="en-US" sz="2500" dirty="0" err="1" smtClean="0">
                <a:latin typeface="Times New Roman" pitchFamily="18" charset="0"/>
                <a:cs typeface="Times New Roman" pitchFamily="18" charset="0"/>
              </a:rPr>
              <a:t>và</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CN </a:t>
            </a:r>
            <a:r>
              <a:rPr lang="en-US" sz="2500" dirty="0" err="1" smtClean="0">
                <a:latin typeface="Times New Roman" pitchFamily="18" charset="0"/>
                <a:cs typeface="Times New Roman" pitchFamily="18" charset="0"/>
              </a:rPr>
              <a:t>nhất</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là khoa học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và </a:t>
            </a:r>
            <a:r>
              <a:rPr lang="en-US" sz="2500" dirty="0" smtClean="0">
                <a:latin typeface="Times New Roman" pitchFamily="18" charset="0"/>
                <a:cs typeface="Times New Roman" pitchFamily="18" charset="0"/>
              </a:rPr>
              <a:t>KH</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quản lý trong Nhà trường</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C</a:t>
            </a:r>
            <a:r>
              <a:rPr lang="vi-VN" sz="2500" dirty="0" smtClean="0">
                <a:latin typeface="Times New Roman" pitchFamily="18" charset="0"/>
                <a:cs typeface="Times New Roman" pitchFamily="18" charset="0"/>
              </a:rPr>
              <a:t>hủ động hội nhập </a:t>
            </a:r>
            <a:r>
              <a:rPr lang="vi-VN" sz="2500" dirty="0" smtClean="0">
                <a:latin typeface="Times New Roman" pitchFamily="18" charset="0"/>
                <a:cs typeface="Times New Roman" pitchFamily="18" charset="0"/>
              </a:rPr>
              <a:t>hợp </a:t>
            </a:r>
            <a:r>
              <a:rPr lang="vi-VN" sz="2500" dirty="0" smtClean="0">
                <a:latin typeface="Times New Roman" pitchFamily="18" charset="0"/>
                <a:cs typeface="Times New Roman" pitchFamily="18" charset="0"/>
              </a:rPr>
              <a:t>tác quốc tế trong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và </a:t>
            </a:r>
            <a:r>
              <a:rPr lang="en-US" sz="2500" dirty="0" smtClean="0">
                <a:latin typeface="Times New Roman" pitchFamily="18" charset="0"/>
                <a:cs typeface="Times New Roman" pitchFamily="18" charset="0"/>
              </a:rPr>
              <a:t>ĐT</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P</a:t>
            </a:r>
            <a:r>
              <a:rPr lang="vi-VN" sz="2500" dirty="0" smtClean="0">
                <a:latin typeface="Times New Roman" pitchFamily="18" charset="0"/>
                <a:cs typeface="Times New Roman" pitchFamily="18" charset="0"/>
              </a:rPr>
              <a:t>hát triển cơ sở vật chất </a:t>
            </a:r>
            <a:r>
              <a:rPr lang="vi-VN" sz="2500" dirty="0" smtClean="0">
                <a:latin typeface="Times New Roman" pitchFamily="18" charset="0"/>
                <a:cs typeface="Times New Roman" pitchFamily="18" charset="0"/>
              </a:rPr>
              <a:t>trường</a:t>
            </a:r>
            <a:r>
              <a:rPr lang="en-US" sz="2500" dirty="0" smtClean="0">
                <a:latin typeface="Times New Roman" pitchFamily="18" charset="0"/>
                <a:cs typeface="Times New Roman" pitchFamily="18" charset="0"/>
              </a:rPr>
              <a:t>.</a:t>
            </a:r>
          </a:p>
          <a:p>
            <a:pPr algn="just">
              <a:spcAft>
                <a:spcPts val="600"/>
              </a:spcAft>
            </a:pPr>
            <a:endParaRPr lang="en-US" b="1" dirty="0">
              <a:latin typeface="Times New Roman" pitchFamily="18" charset="0"/>
              <a:cs typeface="Times New Roman" pitchFamily="18" charset="0"/>
            </a:endParaRPr>
          </a:p>
        </p:txBody>
      </p:sp>
      <p:sp>
        <p:nvSpPr>
          <p:cNvPr id="4" name="Rectangle 2"/>
          <p:cNvSpPr txBox="1">
            <a:spLocks noChangeArrowheads="1"/>
          </p:cNvSpPr>
          <p:nvPr/>
        </p:nvSpPr>
        <p:spPr bwMode="white">
          <a:xfrm>
            <a:off x="228600" y="304800"/>
            <a:ext cx="8610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a:t>
            </a:r>
            <a:r>
              <a:rPr lang="vi-VN" sz="2000" dirty="0" smtClean="0">
                <a:latin typeface="Times New Roman" pitchFamily="18" charset="0"/>
                <a:cs typeface="Times New Roman" pitchFamily="18" charset="0"/>
              </a:rPr>
              <a:t>TRƯỜNG</a:t>
            </a:r>
            <a:endParaRPr lang="en-US" sz="2000" dirty="0" smtClean="0">
              <a:latin typeface="Times New Roman" pitchFamily="18" charset="0"/>
              <a:cs typeface="Times New Roman" pitchFamily="18" charset="0"/>
            </a:endParaRPr>
          </a:p>
          <a:p>
            <a:r>
              <a:rPr lang="vi-VN"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800242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868362"/>
            <a:ext cx="8915400" cy="5863144"/>
          </a:xfrm>
          <a:prstGeom prst="rect">
            <a:avLst/>
          </a:prstGeom>
        </p:spPr>
        <p:txBody>
          <a:bodyPr wrap="square">
            <a:spAutoFit/>
          </a:bodyPr>
          <a:lstStyle/>
          <a:p>
            <a:pPr marL="342900" lvl="1" indent="-342900" algn="just">
              <a:spcBef>
                <a:spcPct val="20000"/>
              </a:spcBef>
              <a:buClr>
                <a:schemeClr val="tx2"/>
              </a:buClr>
              <a:buSzPct val="115000"/>
              <a:buFont typeface="Wingdings" pitchFamily="2" charset="2"/>
              <a:buChar char="§"/>
            </a:pPr>
            <a:endParaRPr lang="en-US" sz="2500" dirty="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Quán</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triệt</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quan</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điểm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mục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tiêu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nhiệm</a:t>
            </a:r>
            <a:r>
              <a:rPr lang="en-US" sz="2500" dirty="0">
                <a:latin typeface="Times New Roman" pitchFamily="18" charset="0"/>
                <a:cs typeface="Times New Roman" pitchFamily="18" charset="0"/>
              </a:rPr>
              <a:t> vụ, </a:t>
            </a:r>
            <a:r>
              <a:rPr lang="en-US" sz="2500" dirty="0" err="1">
                <a:latin typeface="Times New Roman" pitchFamily="18" charset="0"/>
                <a:cs typeface="Times New Roman" pitchFamily="18" charset="0"/>
              </a:rPr>
              <a:t>giải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pháp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đổi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mới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bản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toàn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nền</a:t>
            </a:r>
            <a:r>
              <a:rPr lang="en-US" sz="2500" dirty="0">
                <a:latin typeface="Times New Roman" pitchFamily="18" charset="0"/>
                <a:cs typeface="Times New Roman" pitchFamily="18" charset="0"/>
              </a:rPr>
              <a:t> </a:t>
            </a:r>
            <a:r>
              <a:rPr lang="en-US" sz="2500" dirty="0">
                <a:latin typeface="Times New Roman" pitchFamily="18" charset="0"/>
                <a:cs typeface="Times New Roman" pitchFamily="18" charset="0"/>
              </a:rPr>
              <a:t>GD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ĐT </a:t>
            </a:r>
            <a:r>
              <a:rPr lang="en-US" sz="2500" dirty="0" err="1" smtClean="0">
                <a:latin typeface="Times New Roman" pitchFamily="18" charset="0"/>
                <a:cs typeface="Times New Roman" pitchFamily="18" charset="0"/>
              </a:rPr>
              <a:t>trong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nhà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trường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Nâng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cao</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vai</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trò</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định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chất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lượng</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GD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ĐT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GV</a:t>
            </a:r>
            <a:endParaRPr lang="en-US" sz="2500" dirty="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a:latin typeface="Times New Roman" pitchFamily="18" charset="0"/>
                <a:cs typeface="Times New Roman" pitchFamily="18" charset="0"/>
              </a:rPr>
              <a:t>Coi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trọng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phát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triển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đảng</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chính</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trị</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tư</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tưởng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trong</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nhà</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trường</a:t>
            </a:r>
            <a:endParaRPr lang="en-US" sz="2500" dirty="0" smtClean="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Phát</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huy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mạnh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tổng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hợp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hệ</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thống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chính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trị</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dứt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điểm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tiêu</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cực</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gây</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bức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xúc</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trong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nhà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trường</a:t>
            </a:r>
            <a:r>
              <a:rPr lang="en-US" sz="2500" dirty="0">
                <a:latin typeface="Times New Roman" pitchFamily="18" charset="0"/>
                <a:cs typeface="Times New Roman" pitchFamily="18" charset="0"/>
              </a:rPr>
              <a:t>.</a:t>
            </a:r>
          </a:p>
          <a:p>
            <a:pPr marL="342900" lvl="1" indent="-342900" algn="just">
              <a:spcBef>
                <a:spcPct val="20000"/>
              </a:spcBef>
              <a:buClr>
                <a:schemeClr val="tx2"/>
              </a:buClr>
              <a:buSzPct val="115000"/>
              <a:buFont typeface="Wingdings" pitchFamily="2" charset="2"/>
              <a:buChar char="§"/>
            </a:pPr>
            <a:r>
              <a:rPr lang="en-US" sz="2500" dirty="0" err="1">
                <a:latin typeface="Times New Roman" pitchFamily="18" charset="0"/>
                <a:cs typeface="Times New Roman" pitchFamily="18" charset="0"/>
              </a:rPr>
              <a:t>Tạo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đồng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thuận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đoàn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giữa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Đảng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ủy</a:t>
            </a:r>
            <a:r>
              <a:rPr lang="en-US" sz="2500"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BGH </a:t>
            </a:r>
            <a:r>
              <a:rPr lang="en-US" sz="2500" dirty="0" err="1">
                <a:latin typeface="Times New Roman" panose="02020603050405020304" pitchFamily="18" charset="0"/>
                <a:cs typeface="Times New Roman" panose="02020603050405020304" pitchFamily="18" charset="0"/>
              </a:rPr>
              <a:t>và</a:t>
            </a:r>
            <a:r>
              <a:rPr lang="en-US" sz="2500"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CBGVNV </a:t>
            </a:r>
            <a:r>
              <a:rPr lang="en-US" sz="2500" dirty="0" err="1" smtClean="0">
                <a:latin typeface="Times New Roman" panose="02020603050405020304" pitchFamily="18" charset="0"/>
                <a:cs typeface="Times New Roman" panose="02020603050405020304" pitchFamily="18" charset="0"/>
              </a:rPr>
              <a:t>để</a:t>
            </a:r>
            <a:r>
              <a:rPr lang="en-US" sz="2500" dirty="0" smtClean="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tạo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sức</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mạnh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phát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triển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trường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nhanh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chóng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và</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bền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vững</a:t>
            </a:r>
            <a:r>
              <a:rPr lang="en-US" sz="2500" dirty="0" smtClean="0">
                <a:latin typeface="Times New Roman" panose="02020603050405020304" pitchFamily="18" charset="0"/>
                <a:cs typeface="Times New Roman" panose="02020603050405020304" pitchFamily="18" charset="0"/>
              </a:rPr>
              <a:t>.</a:t>
            </a: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Đổi</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mới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thông</a:t>
            </a:r>
            <a:r>
              <a:rPr lang="en-US" sz="2500" dirty="0">
                <a:latin typeface="Times New Roman" pitchFamily="18" charset="0"/>
                <a:cs typeface="Times New Roman" pitchFamily="18" charset="0"/>
              </a:rPr>
              <a:t> tin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truyền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để</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thống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nhất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về</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tạo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đồng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thuận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huy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động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tham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đánh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giá</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giám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sát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phản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toàn</a:t>
            </a:r>
            <a:r>
              <a:rPr lang="en-US" sz="2500" dirty="0">
                <a:latin typeface="Times New Roman" pitchFamily="18" charset="0"/>
                <a:cs typeface="Times New Roman" pitchFamily="18" charset="0"/>
              </a:rPr>
              <a:t> XH </a:t>
            </a:r>
            <a:r>
              <a:rPr lang="en-US" sz="2500" dirty="0" err="1">
                <a:latin typeface="Times New Roman" pitchFamily="18" charset="0"/>
                <a:cs typeface="Times New Roman" pitchFamily="18" charset="0"/>
              </a:rPr>
              <a:t>đối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đổi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mới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triển</a:t>
            </a:r>
            <a:r>
              <a:rPr lang="en-US" sz="2500" dirty="0">
                <a:latin typeface="Times New Roman" pitchFamily="18" charset="0"/>
                <a:cs typeface="Times New Roman" pitchFamily="18" charset="0"/>
              </a:rPr>
              <a:t> GD-ĐT </a:t>
            </a:r>
          </a:p>
          <a:p>
            <a:pPr algn="just">
              <a:spcAft>
                <a:spcPts val="600"/>
              </a:spcAft>
            </a:pPr>
            <a:endParaRPr lang="en-US" sz="2500" b="1" dirty="0">
              <a:latin typeface="Times New Roman" pitchFamily="18" charset="0"/>
              <a:cs typeface="Times New Roman" pitchFamily="18" charset="0"/>
            </a:endParaRPr>
          </a:p>
        </p:txBody>
      </p:sp>
      <p:sp>
        <p:nvSpPr>
          <p:cNvPr id="4" name="Rectangle 2"/>
          <p:cNvSpPr txBox="1">
            <a:spLocks noChangeArrowheads="1"/>
          </p:cNvSpPr>
          <p:nvPr/>
        </p:nvSpPr>
        <p:spPr bwMode="white">
          <a:xfrm>
            <a:off x="228600" y="304800"/>
            <a:ext cx="8610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pPr algn="just"/>
            <a:r>
              <a:rPr lang="en-US" sz="2800" dirty="0">
                <a:solidFill>
                  <a:srgbClr val="FFC000"/>
                </a:solidFill>
                <a:latin typeface="Times New Roman" pitchFamily="18" charset="0"/>
                <a:ea typeface="+mn-ea"/>
                <a:cs typeface="Times New Roman" pitchFamily="18" charset="0"/>
              </a:rPr>
              <a:t>1. T</a:t>
            </a:r>
            <a:r>
              <a:rPr lang="vi-VN" sz="2800" dirty="0">
                <a:solidFill>
                  <a:srgbClr val="FFC000"/>
                </a:solidFill>
                <a:latin typeface="Times New Roman" pitchFamily="18" charset="0"/>
                <a:ea typeface="+mn-ea"/>
                <a:cs typeface="Times New Roman" pitchFamily="18" charset="0"/>
              </a:rPr>
              <a:t>ăng cường sự lãnh đạo của Đảng, sự quản lý của B</a:t>
            </a:r>
            <a:r>
              <a:rPr lang="en-US" sz="2800" dirty="0">
                <a:solidFill>
                  <a:srgbClr val="FFC000"/>
                </a:solidFill>
                <a:latin typeface="Times New Roman" pitchFamily="18" charset="0"/>
                <a:ea typeface="+mn-ea"/>
                <a:cs typeface="Times New Roman" pitchFamily="18" charset="0"/>
              </a:rPr>
              <a:t>GH</a:t>
            </a:r>
            <a:r>
              <a:rPr lang="vi-VN" sz="2800" dirty="0">
                <a:solidFill>
                  <a:srgbClr val="FFC000"/>
                </a:solidFill>
                <a:latin typeface="Times New Roman" pitchFamily="18" charset="0"/>
                <a:ea typeface="+mn-ea"/>
                <a:cs typeface="Times New Roman" pitchFamily="18" charset="0"/>
              </a:rPr>
              <a:t> đối với đổi mới </a:t>
            </a:r>
            <a:r>
              <a:rPr lang="en-US" sz="2800" dirty="0">
                <a:solidFill>
                  <a:srgbClr val="FFC000"/>
                </a:solidFill>
                <a:latin typeface="Times New Roman" pitchFamily="18" charset="0"/>
                <a:ea typeface="+mn-ea"/>
                <a:cs typeface="Times New Roman" pitchFamily="18" charset="0"/>
              </a:rPr>
              <a:t>GD-ĐT</a:t>
            </a:r>
            <a:endParaRPr lang="en-US" sz="2800" dirty="0">
              <a:solidFill>
                <a:srgbClr val="FFC000"/>
              </a:solidFill>
              <a:latin typeface="Times New Roman" pitchFamily="18" charset="0"/>
              <a:ea typeface="+mn-ea"/>
              <a:cs typeface="Times New Roman" pitchFamily="18" charset="0"/>
            </a:endParaRPr>
          </a:p>
          <a:p>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3965221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304800"/>
            <a:ext cx="8305800" cy="830997"/>
          </a:xfrm>
          <a:prstGeom prst="rect">
            <a:avLst/>
          </a:prstGeom>
        </p:spPr>
        <p:txBody>
          <a:bodyPr wrap="square">
            <a:spAutoFit/>
          </a:bodyPr>
          <a:lstStyle/>
          <a:p>
            <a:pPr algn="just"/>
            <a:r>
              <a:rPr lang="en-US" sz="2400" b="1" dirty="0" smtClean="0">
                <a:solidFill>
                  <a:srgbClr val="FFC000"/>
                </a:solidFill>
                <a:latin typeface="Times New Roman" pitchFamily="18" charset="0"/>
                <a:cs typeface="Times New Roman" pitchFamily="18" charset="0"/>
              </a:rPr>
              <a:t>2. Đ</a:t>
            </a:r>
            <a:r>
              <a:rPr lang="vi-VN" sz="2400" b="1" dirty="0" smtClean="0">
                <a:solidFill>
                  <a:srgbClr val="FFC000"/>
                </a:solidFill>
                <a:latin typeface="Times New Roman" pitchFamily="18" charset="0"/>
                <a:cs typeface="Times New Roman" pitchFamily="18" charset="0"/>
              </a:rPr>
              <a:t>ổi mới </a:t>
            </a:r>
            <a:r>
              <a:rPr lang="vi-VN" sz="2400" b="1" dirty="0" smtClean="0">
                <a:solidFill>
                  <a:srgbClr val="FFC000"/>
                </a:solidFill>
                <a:latin typeface="Times New Roman" pitchFamily="18" charset="0"/>
                <a:cs typeface="Times New Roman" pitchFamily="18" charset="0"/>
              </a:rPr>
              <a:t>các </a:t>
            </a:r>
            <a:r>
              <a:rPr lang="vi-VN" sz="2400" b="1" dirty="0" smtClean="0">
                <a:solidFill>
                  <a:srgbClr val="FFC000"/>
                </a:solidFill>
                <a:latin typeface="Times New Roman" pitchFamily="18" charset="0"/>
                <a:cs typeface="Times New Roman" pitchFamily="18" charset="0"/>
              </a:rPr>
              <a:t>yếu tố cơ bản của </a:t>
            </a:r>
            <a:r>
              <a:rPr lang="en-US" sz="2400" b="1" dirty="0" smtClean="0">
                <a:solidFill>
                  <a:srgbClr val="FFC000"/>
                </a:solidFill>
                <a:latin typeface="Times New Roman" pitchFamily="18" charset="0"/>
                <a:cs typeface="Times New Roman" pitchFamily="18" charset="0"/>
              </a:rPr>
              <a:t>GD</a:t>
            </a:r>
            <a:r>
              <a:rPr lang="vi-VN" sz="2400" b="1" dirty="0" smtClean="0">
                <a:solidFill>
                  <a:srgbClr val="FFC000"/>
                </a:solidFill>
                <a:latin typeface="Times New Roman" pitchFamily="18" charset="0"/>
                <a:cs typeface="Times New Roman" pitchFamily="18" charset="0"/>
              </a:rPr>
              <a:t>, </a:t>
            </a:r>
            <a:r>
              <a:rPr lang="en-US" sz="2400" b="1" dirty="0" smtClean="0">
                <a:solidFill>
                  <a:srgbClr val="FFC000"/>
                </a:solidFill>
                <a:latin typeface="Times New Roman" pitchFamily="18" charset="0"/>
                <a:cs typeface="Times New Roman" pitchFamily="18" charset="0"/>
              </a:rPr>
              <a:t>ĐT</a:t>
            </a:r>
            <a:r>
              <a:rPr lang="vi-VN" sz="2400" b="1" dirty="0" smtClean="0">
                <a:solidFill>
                  <a:srgbClr val="FFC000"/>
                </a:solidFill>
                <a:latin typeface="Times New Roman" pitchFamily="18" charset="0"/>
                <a:cs typeface="Times New Roman" pitchFamily="18" charset="0"/>
              </a:rPr>
              <a:t> </a:t>
            </a:r>
            <a:r>
              <a:rPr lang="vi-VN" sz="2400" b="1" dirty="0" smtClean="0">
                <a:solidFill>
                  <a:srgbClr val="FFC000"/>
                </a:solidFill>
                <a:latin typeface="Times New Roman" pitchFamily="18" charset="0"/>
                <a:cs typeface="Times New Roman" pitchFamily="18" charset="0"/>
              </a:rPr>
              <a:t>theo </a:t>
            </a:r>
            <a:r>
              <a:rPr lang="vi-VN" sz="2400" b="1" dirty="0" smtClean="0">
                <a:solidFill>
                  <a:srgbClr val="FFC000"/>
                </a:solidFill>
                <a:latin typeface="Times New Roman" pitchFamily="18" charset="0"/>
                <a:cs typeface="Times New Roman" pitchFamily="18" charset="0"/>
              </a:rPr>
              <a:t>hướng </a:t>
            </a:r>
            <a:r>
              <a:rPr lang="vi-VN" sz="2400" b="1" dirty="0" smtClean="0">
                <a:solidFill>
                  <a:srgbClr val="FFC000"/>
                </a:solidFill>
                <a:latin typeface="Times New Roman" pitchFamily="18" charset="0"/>
                <a:cs typeface="Times New Roman" pitchFamily="18" charset="0"/>
              </a:rPr>
              <a:t>phát triển phẩm chất và năng lực của người học</a:t>
            </a:r>
            <a:endParaRPr lang="en-US" sz="2400" b="1" dirty="0" smtClean="0">
              <a:solidFill>
                <a:srgbClr val="FFC000"/>
              </a:solidFill>
              <a:latin typeface="Times New Roman" pitchFamily="18" charset="0"/>
              <a:cs typeface="Times New Roman" pitchFamily="18" charset="0"/>
            </a:endParaRPr>
          </a:p>
        </p:txBody>
      </p:sp>
      <p:sp>
        <p:nvSpPr>
          <p:cNvPr id="2" name="Rectangle 1"/>
          <p:cNvSpPr/>
          <p:nvPr/>
        </p:nvSpPr>
        <p:spPr>
          <a:xfrm>
            <a:off x="381000" y="1295400"/>
            <a:ext cx="8534400" cy="4031873"/>
          </a:xfrm>
          <a:prstGeom prst="rect">
            <a:avLst/>
          </a:prstGeom>
        </p:spPr>
        <p:txBody>
          <a:bodyPr wrap="square">
            <a:spAutoFit/>
          </a:bodyPr>
          <a:lstStyle/>
          <a:p>
            <a:pPr marL="285750" indent="-285750" algn="just">
              <a:spcAft>
                <a:spcPts val="600"/>
              </a:spcAft>
              <a:buFontTx/>
              <a:buChar char="-"/>
            </a:pPr>
            <a:r>
              <a:rPr lang="en-US" sz="2400" dirty="0">
                <a:latin typeface="Times New Roman" pitchFamily="18" charset="0"/>
                <a:cs typeface="Times New Roman" pitchFamily="18" charset="0"/>
              </a:rPr>
              <a:t>C</a:t>
            </a:r>
            <a:r>
              <a:rPr lang="vi-VN" sz="2400" dirty="0" smtClean="0">
                <a:latin typeface="Times New Roman" pitchFamily="18" charset="0"/>
                <a:cs typeface="Times New Roman" pitchFamily="18" charset="0"/>
              </a:rPr>
              <a:t>ông </a:t>
            </a:r>
            <a:r>
              <a:rPr lang="vi-VN" sz="2400" dirty="0">
                <a:latin typeface="Times New Roman" pitchFamily="18" charset="0"/>
                <a:cs typeface="Times New Roman" pitchFamily="18" charset="0"/>
              </a:rPr>
              <a:t>khai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huẩn </a:t>
            </a:r>
            <a:r>
              <a:rPr lang="vi-VN" sz="2400" dirty="0">
                <a:latin typeface="Times New Roman" pitchFamily="18" charset="0"/>
                <a:cs typeface="Times New Roman" pitchFamily="18" charset="0"/>
              </a:rPr>
              <a:t>đầu ra </a:t>
            </a:r>
            <a:r>
              <a:rPr lang="vi-VN" sz="2400" dirty="0" smtClean="0">
                <a:latin typeface="Times New Roman" pitchFamily="18" charset="0"/>
                <a:cs typeface="Times New Roman" pitchFamily="18" charset="0"/>
              </a:rPr>
              <a:t>trên </a:t>
            </a:r>
            <a:r>
              <a:rPr lang="vi-VN" sz="2400" dirty="0">
                <a:latin typeface="Times New Roman" pitchFamily="18" charset="0"/>
                <a:cs typeface="Times New Roman" pitchFamily="18" charset="0"/>
              </a:rPr>
              <a:t>trang Web trường</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ánh </a:t>
            </a:r>
            <a:r>
              <a:rPr lang="vi-VN" sz="2400" dirty="0">
                <a:latin typeface="Times New Roman" pitchFamily="18" charset="0"/>
                <a:cs typeface="Times New Roman" pitchFamily="18" charset="0"/>
              </a:rPr>
              <a:t>giá </a:t>
            </a:r>
            <a:r>
              <a:rPr lang="vi-VN" sz="2400" dirty="0" smtClean="0">
                <a:latin typeface="Times New Roman" pitchFamily="18" charset="0"/>
                <a:cs typeface="Times New Roman" pitchFamily="18" charset="0"/>
              </a:rPr>
              <a:t>chất </a:t>
            </a:r>
            <a:r>
              <a:rPr lang="vi-VN" sz="2400" dirty="0">
                <a:latin typeface="Times New Roman" pitchFamily="18" charset="0"/>
                <a:cs typeface="Times New Roman" pitchFamily="18" charset="0"/>
              </a:rPr>
              <a:t>lượng </a:t>
            </a:r>
            <a:r>
              <a:rPr lang="en-US" sz="2400" dirty="0" smtClean="0">
                <a:latin typeface="Times New Roman" pitchFamily="18" charset="0"/>
                <a:cs typeface="Times New Roman" pitchFamily="18" charset="0"/>
              </a:rPr>
              <a:t>ĐT,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tiến tới kiểm định chất lượng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Tập </a:t>
            </a:r>
            <a:r>
              <a:rPr lang="vi-VN" sz="2400" dirty="0">
                <a:latin typeface="Times New Roman" pitchFamily="18" charset="0"/>
                <a:cs typeface="Times New Roman" pitchFamily="18" charset="0"/>
              </a:rPr>
              <a:t>trung </a:t>
            </a:r>
            <a:r>
              <a:rPr lang="vi-VN" sz="2400" dirty="0" smtClean="0">
                <a:latin typeface="Times New Roman" pitchFamily="18" charset="0"/>
                <a:cs typeface="Times New Roman" pitchFamily="18" charset="0"/>
              </a:rPr>
              <a:t>tuyển </a:t>
            </a:r>
            <a:r>
              <a:rPr lang="vi-VN" sz="2400" dirty="0">
                <a:latin typeface="Times New Roman" pitchFamily="18" charset="0"/>
                <a:cs typeface="Times New Roman" pitchFamily="18" charset="0"/>
              </a:rPr>
              <a:t>sinh, </a:t>
            </a:r>
            <a:r>
              <a:rPr lang="vi-VN" sz="2400" dirty="0" smtClean="0">
                <a:latin typeface="Times New Roman" pitchFamily="18" charset="0"/>
                <a:cs typeface="Times New Roman" pitchFamily="18" charset="0"/>
              </a:rPr>
              <a:t>tư </a:t>
            </a:r>
            <a:r>
              <a:rPr lang="vi-VN" sz="2400" dirty="0">
                <a:latin typeface="Times New Roman" pitchFamily="18" charset="0"/>
                <a:cs typeface="Times New Roman" pitchFamily="18" charset="0"/>
              </a:rPr>
              <a:t>vấn tuyển sinh và quảng bá thương hiệu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Mở </a:t>
            </a:r>
            <a:r>
              <a:rPr lang="vi-VN" sz="2400" dirty="0">
                <a:latin typeface="Times New Roman" pitchFamily="18" charset="0"/>
                <a:cs typeface="Times New Roman" pitchFamily="18" charset="0"/>
              </a:rPr>
              <a:t>rộng </a:t>
            </a:r>
            <a:r>
              <a:rPr lang="vi-VN" sz="2400" dirty="0" smtClean="0">
                <a:latin typeface="Times New Roman" pitchFamily="18" charset="0"/>
                <a:cs typeface="Times New Roman" pitchFamily="18" charset="0"/>
              </a:rPr>
              <a:t>ngành</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loại hình đào tạo </a:t>
            </a:r>
            <a:r>
              <a:rPr lang="vi-VN" sz="2400" dirty="0" smtClean="0">
                <a:latin typeface="Times New Roman" pitchFamily="18" charset="0"/>
                <a:cs typeface="Times New Roman" pitchFamily="18" charset="0"/>
              </a:rPr>
              <a:t>để </a:t>
            </a:r>
            <a:r>
              <a:rPr lang="vi-VN" sz="2400" dirty="0">
                <a:latin typeface="Times New Roman" pitchFamily="18" charset="0"/>
                <a:cs typeface="Times New Roman" pitchFamily="18" charset="0"/>
              </a:rPr>
              <a:t>tăng quy mô đào </a:t>
            </a:r>
            <a:r>
              <a:rPr lang="vi-VN" sz="2400" dirty="0" smtClean="0">
                <a:latin typeface="Times New Roman" pitchFamily="18" charset="0"/>
                <a:cs typeface="Times New Roman" pitchFamily="18" charset="0"/>
              </a:rPr>
              <a:t>tạo</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cường </a:t>
            </a:r>
            <a:r>
              <a:rPr lang="vi-VN" sz="2400" dirty="0" smtClean="0">
                <a:latin typeface="Times New Roman" pitchFamily="18" charset="0"/>
                <a:cs typeface="Times New Roman" pitchFamily="18" charset="0"/>
              </a:rPr>
              <a:t>hợp </a:t>
            </a:r>
            <a:r>
              <a:rPr lang="vi-VN" sz="2400" dirty="0">
                <a:latin typeface="Times New Roman" pitchFamily="18" charset="0"/>
                <a:cs typeface="Times New Roman" pitchFamily="18" charset="0"/>
              </a:rPr>
              <a:t>tác quốc tế, liên kết đào tạo </a:t>
            </a:r>
            <a:r>
              <a:rPr lang="vi-VN" sz="2400" dirty="0" smtClean="0">
                <a:latin typeface="Times New Roman" pitchFamily="18" charset="0"/>
                <a:cs typeface="Times New Roman" pitchFamily="18" charset="0"/>
              </a:rPr>
              <a:t>trong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nước ngoài</a:t>
            </a:r>
            <a:r>
              <a:rPr lang="vi-VN"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p>
          <a:p>
            <a:pPr marL="285750" indent="-285750" algn="just">
              <a:spcAft>
                <a:spcPts val="600"/>
              </a:spcAft>
              <a:buFontTx/>
              <a:buChar char="-"/>
            </a:pPr>
            <a:r>
              <a:rPr lang="en-US" sz="2400" dirty="0" smtClean="0">
                <a:latin typeface="Times New Roman" pitchFamily="18" charset="0"/>
                <a:cs typeface="Times New Roman" pitchFamily="18" charset="0"/>
              </a:rPr>
              <a:t>X</a:t>
            </a:r>
            <a:r>
              <a:rPr lang="vi-VN" sz="2400" dirty="0" smtClean="0">
                <a:latin typeface="Times New Roman" pitchFamily="18" charset="0"/>
                <a:cs typeface="Times New Roman" pitchFamily="18" charset="0"/>
              </a:rPr>
              <a:t>ây </a:t>
            </a:r>
            <a:r>
              <a:rPr lang="vi-VN" sz="2400" dirty="0">
                <a:latin typeface="Times New Roman" pitchFamily="18" charset="0"/>
                <a:cs typeface="Times New Roman" pitchFamily="18" charset="0"/>
              </a:rPr>
              <a:t>dựng thêm 7 chuyên ngành đào tạo </a:t>
            </a:r>
            <a:r>
              <a:rPr lang="vi-VN" sz="2400" dirty="0" smtClean="0">
                <a:latin typeface="Times New Roman" pitchFamily="18" charset="0"/>
                <a:cs typeface="Times New Roman" pitchFamily="18" charset="0"/>
              </a:rPr>
              <a:t>cao </a:t>
            </a:r>
            <a:r>
              <a:rPr lang="vi-VN" sz="2400" dirty="0">
                <a:latin typeface="Times New Roman" pitchFamily="18" charset="0"/>
                <a:cs typeface="Times New Roman" pitchFamily="18" charset="0"/>
              </a:rPr>
              <a:t>đẳng </a:t>
            </a:r>
            <a:r>
              <a:rPr lang="vi-VN" sz="2400" dirty="0" smtClean="0">
                <a:latin typeface="Times New Roman" pitchFamily="18" charset="0"/>
                <a:cs typeface="Times New Roman" pitchFamily="18" charset="0"/>
              </a:rPr>
              <a:t>theo</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tín chỉ</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X</a:t>
            </a:r>
            <a:r>
              <a:rPr lang="vi-VN" sz="2400" dirty="0" smtClean="0">
                <a:latin typeface="Times New Roman" pitchFamily="18" charset="0"/>
                <a:cs typeface="Times New Roman" pitchFamily="18" charset="0"/>
              </a:rPr>
              <a:t>ây </a:t>
            </a:r>
            <a:r>
              <a:rPr lang="vi-VN" sz="2400" dirty="0">
                <a:latin typeface="Times New Roman" pitchFamily="18" charset="0"/>
                <a:cs typeface="Times New Roman" pitchFamily="18" charset="0"/>
              </a:rPr>
              <a:t>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10 </a:t>
            </a:r>
            <a:r>
              <a:rPr lang="vi-VN" sz="2400" dirty="0">
                <a:latin typeface="Times New Roman" pitchFamily="18" charset="0"/>
                <a:cs typeface="Times New Roman" pitchFamily="18" charset="0"/>
              </a:rPr>
              <a:t>chuyên ngành cao đẳng </a:t>
            </a:r>
            <a:r>
              <a:rPr lang="vi-VN" sz="2400" dirty="0"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trung cấp nghề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a:latin typeface="Times New Roman" pitchFamily="18" charset="0"/>
                <a:cs typeface="Times New Roman" pitchFamily="18" charset="0"/>
              </a:rPr>
              <a:t>X</a:t>
            </a:r>
            <a:r>
              <a:rPr lang="vi-VN" sz="2400" dirty="0">
                <a:latin typeface="Times New Roman" pitchFamily="18" charset="0"/>
                <a:cs typeface="Times New Roman" pitchFamily="18" charset="0"/>
              </a:rPr>
              <a:t>ây 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10 </a:t>
            </a:r>
            <a:r>
              <a:rPr lang="vi-VN" sz="2400" dirty="0">
                <a:latin typeface="Times New Roman" pitchFamily="18" charset="0"/>
                <a:cs typeface="Times New Roman" pitchFamily="18" charset="0"/>
              </a:rPr>
              <a:t>chuyên ngành cao đẳng nghề 9+4;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iếp </a:t>
            </a:r>
            <a:r>
              <a:rPr lang="vi-VN" sz="2400" dirty="0">
                <a:latin typeface="Times New Roman" pitchFamily="18" charset="0"/>
                <a:cs typeface="Times New Roman" pitchFamily="18" charset="0"/>
              </a:rPr>
              <a:t>tục mở ngành đào tạo </a:t>
            </a:r>
            <a:r>
              <a:rPr lang="vi-VN" sz="2400" dirty="0" smtClean="0">
                <a:latin typeface="Times New Roman" pitchFamily="18" charset="0"/>
                <a:cs typeface="Times New Roman" pitchFamily="18" charset="0"/>
              </a:rPr>
              <a:t>mới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bậc</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Cao đẳng</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Trung </a:t>
            </a:r>
            <a:r>
              <a:rPr lang="vi-VN" sz="2400" dirty="0" smtClean="0">
                <a:latin typeface="Times New Roman" pitchFamily="18" charset="0"/>
                <a:cs typeface="Times New Roman" pitchFamily="18" charset="0"/>
              </a:rPr>
              <a:t>cấp</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4777960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52400"/>
            <a:ext cx="8305800" cy="1200329"/>
          </a:xfrm>
          <a:prstGeom prst="rect">
            <a:avLst/>
          </a:prstGeom>
        </p:spPr>
        <p:txBody>
          <a:bodyPr wrap="square">
            <a:spAutoFit/>
          </a:bodyPr>
          <a:lstStyle/>
          <a:p>
            <a:pPr algn="just"/>
            <a:r>
              <a:rPr lang="en-US" sz="2400" b="1" dirty="0">
                <a:solidFill>
                  <a:srgbClr val="FFC000"/>
                </a:solidFill>
                <a:latin typeface="Times New Roman" pitchFamily="18" charset="0"/>
                <a:cs typeface="Times New Roman" pitchFamily="18" charset="0"/>
              </a:rPr>
              <a:t>2. Đ</a:t>
            </a:r>
            <a:r>
              <a:rPr lang="vi-VN" sz="2400" b="1" dirty="0">
                <a:solidFill>
                  <a:srgbClr val="FFC000"/>
                </a:solidFill>
                <a:latin typeface="Times New Roman" pitchFamily="18" charset="0"/>
                <a:cs typeface="Times New Roman" pitchFamily="18" charset="0"/>
              </a:rPr>
              <a:t>ổi mới các yếu tố cơ bản của </a:t>
            </a:r>
            <a:r>
              <a:rPr lang="en-US" sz="2400" b="1" dirty="0">
                <a:solidFill>
                  <a:srgbClr val="FFC000"/>
                </a:solidFill>
                <a:latin typeface="Times New Roman" pitchFamily="18" charset="0"/>
                <a:cs typeface="Times New Roman" pitchFamily="18" charset="0"/>
              </a:rPr>
              <a:t>GD</a:t>
            </a:r>
            <a:r>
              <a:rPr lang="vi-VN" sz="2400" b="1" dirty="0">
                <a:solidFill>
                  <a:srgbClr val="FFC000"/>
                </a:solidFill>
                <a:latin typeface="Times New Roman" pitchFamily="18" charset="0"/>
                <a:cs typeface="Times New Roman" pitchFamily="18" charset="0"/>
              </a:rPr>
              <a:t>, </a:t>
            </a:r>
            <a:r>
              <a:rPr lang="en-US" sz="2400" b="1" dirty="0">
                <a:solidFill>
                  <a:srgbClr val="FFC000"/>
                </a:solidFill>
                <a:latin typeface="Times New Roman" pitchFamily="18" charset="0"/>
                <a:cs typeface="Times New Roman" pitchFamily="18" charset="0"/>
              </a:rPr>
              <a:t>ĐT</a:t>
            </a:r>
            <a:r>
              <a:rPr lang="vi-VN" sz="2400" b="1" dirty="0">
                <a:solidFill>
                  <a:srgbClr val="FFC000"/>
                </a:solidFill>
                <a:latin typeface="Times New Roman" pitchFamily="18" charset="0"/>
                <a:cs typeface="Times New Roman" pitchFamily="18" charset="0"/>
              </a:rPr>
              <a:t> theo hướng phát triển phẩm chất và năng lực của người học</a:t>
            </a:r>
            <a:endParaRPr lang="en-US" sz="2400" b="1" dirty="0">
              <a:solidFill>
                <a:srgbClr val="FFC000"/>
              </a:solidFill>
              <a:latin typeface="Times New Roman" pitchFamily="18" charset="0"/>
              <a:cs typeface="Times New Roman" pitchFamily="18" charset="0"/>
            </a:endParaRPr>
          </a:p>
          <a:p>
            <a:pPr algn="just"/>
            <a:endParaRPr lang="en-US" sz="2400" b="1" dirty="0">
              <a:solidFill>
                <a:srgbClr val="FFC000"/>
              </a:solidFill>
              <a:latin typeface="Times New Roman" pitchFamily="18" charset="0"/>
              <a:cs typeface="Times New Roman" pitchFamily="18" charset="0"/>
            </a:endParaRPr>
          </a:p>
        </p:txBody>
      </p:sp>
      <p:sp>
        <p:nvSpPr>
          <p:cNvPr id="2" name="Rectangle 1"/>
          <p:cNvSpPr/>
          <p:nvPr/>
        </p:nvSpPr>
        <p:spPr>
          <a:xfrm>
            <a:off x="238991" y="990600"/>
            <a:ext cx="8589818" cy="5278368"/>
          </a:xfrm>
          <a:prstGeom prst="rect">
            <a:avLst/>
          </a:prstGeom>
        </p:spPr>
        <p:txBody>
          <a:bodyPr wrap="square">
            <a:spAutoFit/>
          </a:bodyPr>
          <a:lstStyle/>
          <a:p>
            <a:pPr marL="285750" indent="-285750" algn="just">
              <a:spcAft>
                <a:spcPts val="600"/>
              </a:spcAft>
              <a:buFontTx/>
              <a:buChar char="-"/>
            </a:pPr>
            <a:r>
              <a:rPr lang="vi-VN" sz="2400" dirty="0" smtClean="0">
                <a:latin typeface="Times New Roman" pitchFamily="18" charset="0"/>
                <a:cs typeface="Times New Roman" pitchFamily="18" charset="0"/>
              </a:rPr>
              <a:t>Phát </a:t>
            </a:r>
            <a:r>
              <a:rPr lang="vi-VN" sz="2400" dirty="0">
                <a:latin typeface="Times New Roman" pitchFamily="18" charset="0"/>
                <a:cs typeface="Times New Roman" pitchFamily="18" charset="0"/>
              </a:rPr>
              <a:t>triển chương trình đào tạo cao đẳng tiên tiến </a:t>
            </a:r>
            <a:r>
              <a:rPr lang="vi-VN" sz="2400" dirty="0" smtClean="0">
                <a:latin typeface="Times New Roman" pitchFamily="18" charset="0"/>
                <a:cs typeface="Times New Roman" pitchFamily="18" charset="0"/>
              </a:rPr>
              <a:t>theo CDIO</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N</a:t>
            </a:r>
            <a:r>
              <a:rPr lang="vi-VN" sz="2400" dirty="0" smtClean="0">
                <a:latin typeface="Times New Roman" pitchFamily="18" charset="0"/>
                <a:cs typeface="Times New Roman" pitchFamily="18" charset="0"/>
              </a:rPr>
              <a:t>ăm 2015, mở </a:t>
            </a:r>
            <a:r>
              <a:rPr lang="vi-VN" sz="2400" dirty="0">
                <a:latin typeface="Times New Roman" pitchFamily="18" charset="0"/>
                <a:cs typeface="Times New Roman" pitchFamily="18" charset="0"/>
              </a:rPr>
              <a:t>rộng các loại hình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đại học vừa làm vừa học,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tiên tiến,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nghiệp,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nghề,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nghề 9+4, </a:t>
            </a:r>
            <a:r>
              <a:rPr lang="en-US" sz="2400" dirty="0" smtClean="0">
                <a:latin typeface="Times New Roman" pitchFamily="18" charset="0"/>
                <a:cs typeface="Times New Roman" pitchFamily="18" charset="0"/>
              </a:rPr>
              <a:t>TCCN</a:t>
            </a:r>
            <a:r>
              <a:rPr lang="vi-V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TC </a:t>
            </a:r>
            <a:r>
              <a:rPr lang="vi-VN" sz="2400" dirty="0" smtClean="0">
                <a:latin typeface="Times New Roman" pitchFamily="18" charset="0"/>
                <a:cs typeface="Times New Roman" pitchFamily="18" charset="0"/>
              </a:rPr>
              <a:t>nghề </a:t>
            </a:r>
            <a:r>
              <a:rPr lang="vi-VN" sz="2400" dirty="0">
                <a:latin typeface="Times New Roman" pitchFamily="18" charset="0"/>
                <a:cs typeface="Times New Roman" pitchFamily="18" charset="0"/>
              </a:rPr>
              <a:t>và liên thông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quy mô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năm </a:t>
            </a:r>
            <a:r>
              <a:rPr lang="vi-VN" sz="2400" dirty="0">
                <a:latin typeface="Times New Roman" pitchFamily="18" charset="0"/>
                <a:cs typeface="Times New Roman" pitchFamily="18" charset="0"/>
              </a:rPr>
              <a:t>2015 là 7.000 </a:t>
            </a:r>
            <a:r>
              <a:rPr lang="en-US" sz="2400" dirty="0" smtClean="0">
                <a:latin typeface="Times New Roman" pitchFamily="18" charset="0"/>
                <a:cs typeface="Times New Roman" pitchFamily="18" charset="0"/>
              </a:rPr>
              <a:t>SV, </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hàng năm tăng </a:t>
            </a:r>
            <a:r>
              <a:rPr lang="vi-VN" sz="2400" dirty="0" smtClean="0">
                <a:latin typeface="Times New Roman" pitchFamily="18" charset="0"/>
                <a:cs typeface="Times New Roman" pitchFamily="18" charset="0"/>
              </a:rPr>
              <a:t>1.000 </a:t>
            </a:r>
            <a:r>
              <a:rPr lang="en-US" sz="2400" dirty="0" smtClean="0">
                <a:latin typeface="Times New Roman" pitchFamily="18" charset="0"/>
                <a:cs typeface="Times New Roman" pitchFamily="18" charset="0"/>
              </a:rPr>
              <a:t>SV</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để năm 2020 có trên 10.000 </a:t>
            </a:r>
            <a:r>
              <a:rPr lang="en-US" sz="2400" dirty="0" smtClean="0">
                <a:latin typeface="Times New Roman" pitchFamily="18" charset="0"/>
                <a:cs typeface="Times New Roman" pitchFamily="18" charset="0"/>
              </a:rPr>
              <a:t>SV</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Đổi </a:t>
            </a:r>
            <a:r>
              <a:rPr lang="vi-VN" sz="2400" dirty="0">
                <a:latin typeface="Times New Roman" pitchFamily="18" charset="0"/>
                <a:cs typeface="Times New Roman" pitchFamily="18" charset="0"/>
              </a:rPr>
              <a:t>mới </a:t>
            </a:r>
            <a:r>
              <a:rPr lang="en-US" sz="2400" dirty="0" smtClean="0">
                <a:latin typeface="Times New Roman" pitchFamily="18" charset="0"/>
                <a:cs typeface="Times New Roman" pitchFamily="18" charset="0"/>
              </a:rPr>
              <a:t>PP</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nội dung </a:t>
            </a:r>
            <a:r>
              <a:rPr lang="en-US" sz="2400" dirty="0" err="1" smtClean="0">
                <a:latin typeface="Times New Roman" pitchFamily="18" charset="0"/>
                <a:cs typeface="Times New Roman" pitchFamily="18" charset="0"/>
              </a:rPr>
              <a:t>dạy</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học </a:t>
            </a:r>
            <a:r>
              <a:rPr lang="vi-VN" sz="2400" dirty="0">
                <a:latin typeface="Times New Roman" pitchFamily="18" charset="0"/>
                <a:cs typeface="Times New Roman" pitchFamily="18" charset="0"/>
              </a:rPr>
              <a:t>theo hướng hiện </a:t>
            </a:r>
            <a:r>
              <a:rPr lang="vi-VN" sz="2400" dirty="0" smtClean="0">
                <a:latin typeface="Times New Roman" pitchFamily="18" charset="0"/>
                <a:cs typeface="Times New Roman" pitchFamily="18" charset="0"/>
              </a:rPr>
              <a:t>đại</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phát huy tính tích cực, chủ động, sáng tạo </a:t>
            </a:r>
            <a:r>
              <a:rPr lang="vi-VN" sz="2400" dirty="0" smtClean="0">
                <a:latin typeface="Times New Roman" pitchFamily="18" charset="0"/>
                <a:cs typeface="Times New Roman" pitchFamily="18" charset="0"/>
              </a:rPr>
              <a:t>của </a:t>
            </a:r>
            <a:r>
              <a:rPr lang="vi-VN" sz="2400" dirty="0">
                <a:latin typeface="Times New Roman" pitchFamily="18" charset="0"/>
                <a:cs typeface="Times New Roman" pitchFamily="18" charset="0"/>
              </a:rPr>
              <a:t>người học</a:t>
            </a:r>
            <a:r>
              <a:rPr lang="vi-VN"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Nâng </a:t>
            </a:r>
            <a:r>
              <a:rPr lang="vi-VN" sz="2400" dirty="0">
                <a:latin typeface="Times New Roman" pitchFamily="18" charset="0"/>
                <a:cs typeface="Times New Roman" pitchFamily="18" charset="0"/>
              </a:rPr>
              <a:t>cao chất lượng đào tạo theo hướng phát triển năng lực sáng tạo, kỹ năng thực hành, đạo đức nghề nghiệp và hiểu biết xã </a:t>
            </a:r>
            <a:r>
              <a:rPr lang="vi-VN" sz="2400" dirty="0" smtClean="0">
                <a:latin typeface="Times New Roman" pitchFamily="18" charset="0"/>
                <a:cs typeface="Times New Roman" pitchFamily="18" charset="0"/>
              </a:rPr>
              <a:t>hội.</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cường quản lý </a:t>
            </a:r>
            <a:r>
              <a:rPr lang="en-US" sz="2400" dirty="0" smtClean="0">
                <a:latin typeface="Times New Roman" pitchFamily="18" charset="0"/>
                <a:cs typeface="Times New Roman" pitchFamily="18" charset="0"/>
              </a:rPr>
              <a:t>ĐT </a:t>
            </a:r>
            <a:r>
              <a:rPr lang="vi-VN" sz="2400" dirty="0" smtClean="0">
                <a:latin typeface="Times New Roman" pitchFamily="18" charset="0"/>
                <a:cs typeface="Times New Roman" pitchFamily="18" charset="0"/>
              </a:rPr>
              <a:t>bằng hệ </a:t>
            </a:r>
            <a:r>
              <a:rPr lang="vi-VN" sz="2400" dirty="0">
                <a:latin typeface="Times New Roman" pitchFamily="18" charset="0"/>
                <a:cs typeface="Times New Roman" pitchFamily="18" charset="0"/>
              </a:rPr>
              <a:t>thống quản lý </a:t>
            </a:r>
            <a:r>
              <a:rPr lang="vi-VN" sz="2400" dirty="0" smtClean="0">
                <a:latin typeface="Times New Roman" pitchFamily="18" charset="0"/>
                <a:cs typeface="Times New Roman" pitchFamily="18" charset="0"/>
              </a:rPr>
              <a:t>chất </a:t>
            </a:r>
            <a:r>
              <a:rPr lang="vi-VN" sz="2400" dirty="0">
                <a:latin typeface="Times New Roman" pitchFamily="18" charset="0"/>
                <a:cs typeface="Times New Roman" pitchFamily="18" charset="0"/>
              </a:rPr>
              <a:t>lượng đào tạo </a:t>
            </a:r>
            <a:r>
              <a:rPr lang="vi-VN" sz="2400" dirty="0" smtClean="0">
                <a:latin typeface="Times New Roman" pitchFamily="18" charset="0"/>
                <a:cs typeface="Times New Roman" pitchFamily="18" charset="0"/>
              </a:rPr>
              <a:t>theo </a:t>
            </a:r>
            <a:r>
              <a:rPr lang="vi-VN" sz="2400" dirty="0">
                <a:latin typeface="Times New Roman" pitchFamily="18" charset="0"/>
                <a:cs typeface="Times New Roman" pitchFamily="18" charset="0"/>
              </a:rPr>
              <a:t>tiêu chuẩn của Bộ </a:t>
            </a:r>
            <a:r>
              <a:rPr lang="vi-VN" sz="2400" dirty="0" smtClean="0">
                <a:latin typeface="Times New Roman" pitchFamily="18" charset="0"/>
                <a:cs typeface="Times New Roman" pitchFamily="18" charset="0"/>
              </a:rPr>
              <a:t>G</a:t>
            </a:r>
            <a:r>
              <a:rPr lang="en-US" sz="2400" dirty="0" smtClean="0">
                <a:latin typeface="Times New Roman" pitchFamily="18" charset="0"/>
                <a:cs typeface="Times New Roman" pitchFamily="18" charset="0"/>
              </a:rPr>
              <a:t>D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ĐT. </a:t>
            </a:r>
          </a:p>
          <a:p>
            <a:pPr marL="285750" indent="-285750" algn="just">
              <a:spcAft>
                <a:spcPts val="600"/>
              </a:spcAft>
              <a:buFontTx/>
              <a:buChar char="-"/>
            </a:pPr>
            <a:r>
              <a:rPr lang="en-US" sz="2400" dirty="0" smtClean="0">
                <a:latin typeface="Times New Roman" pitchFamily="18" charset="0"/>
                <a:cs typeface="Times New Roman" pitchFamily="18" charset="0"/>
              </a:rPr>
              <a:t>N</a:t>
            </a:r>
            <a:r>
              <a:rPr lang="vi-VN" sz="2400" dirty="0" smtClean="0">
                <a:latin typeface="Times New Roman" pitchFamily="18" charset="0"/>
                <a:cs typeface="Times New Roman" pitchFamily="18" charset="0"/>
              </a:rPr>
              <a:t>ăm </a:t>
            </a:r>
            <a:r>
              <a:rPr lang="vi-VN" sz="2400" dirty="0">
                <a:latin typeface="Times New Roman" pitchFamily="18" charset="0"/>
                <a:cs typeface="Times New Roman" pitchFamily="18" charset="0"/>
              </a:rPr>
              <a:t>2020 đạt </a:t>
            </a:r>
            <a:r>
              <a:rPr lang="vi-VN" sz="2400" dirty="0" smtClean="0">
                <a:latin typeface="Times New Roman" pitchFamily="18" charset="0"/>
                <a:cs typeface="Times New Roman" pitchFamily="18" charset="0"/>
              </a:rPr>
              <a:t>trường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tiên tiến</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2481358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46273" y="2215754"/>
            <a:ext cx="2438400" cy="3108543"/>
          </a:xfrm>
          <a:prstGeom prst="rect">
            <a:avLst/>
          </a:prstGeom>
        </p:spPr>
        <p:txBody>
          <a:bodyPr wrap="square">
            <a:spAutoFit/>
          </a:bodyPr>
          <a:lstStyle/>
          <a:p>
            <a:r>
              <a:rPr lang="en-US" sz="2800" b="1" dirty="0" smtClean="0">
                <a:solidFill>
                  <a:srgbClr val="FFC000"/>
                </a:solidFill>
                <a:latin typeface="Times New Roman" pitchFamily="18" charset="0"/>
                <a:cs typeface="Times New Roman" pitchFamily="18" charset="0"/>
              </a:rPr>
              <a:t>3. Đ</a:t>
            </a:r>
            <a:r>
              <a:rPr lang="vi-VN" sz="2800" b="1" dirty="0" smtClean="0">
                <a:solidFill>
                  <a:srgbClr val="FFC000"/>
                </a:solidFill>
                <a:latin typeface="Times New Roman" pitchFamily="18" charset="0"/>
                <a:cs typeface="Times New Roman" pitchFamily="18" charset="0"/>
              </a:rPr>
              <a:t>ổi </a:t>
            </a:r>
            <a:r>
              <a:rPr lang="vi-VN" sz="2800" b="1" dirty="0" smtClean="0">
                <a:solidFill>
                  <a:srgbClr val="FFC000"/>
                </a:solidFill>
                <a:latin typeface="Times New Roman" pitchFamily="18" charset="0"/>
                <a:cs typeface="Times New Roman" pitchFamily="18" charset="0"/>
              </a:rPr>
              <a:t>mới</a:t>
            </a:r>
            <a:r>
              <a:rPr lang="en-US"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hình </a:t>
            </a:r>
            <a:r>
              <a:rPr lang="vi-VN" sz="2800" b="1" dirty="0" smtClean="0">
                <a:solidFill>
                  <a:srgbClr val="FFC000"/>
                </a:solidFill>
                <a:latin typeface="Times New Roman" pitchFamily="18" charset="0"/>
                <a:cs typeface="Times New Roman" pitchFamily="18" charset="0"/>
              </a:rPr>
              <a:t>thức </a:t>
            </a:r>
            <a:r>
              <a:rPr lang="vi-VN" sz="2800" b="1" dirty="0" smtClean="0">
                <a:solidFill>
                  <a:srgbClr val="FFC000"/>
                </a:solidFill>
                <a:latin typeface="Times New Roman" pitchFamily="18" charset="0"/>
                <a:cs typeface="Times New Roman" pitchFamily="18" charset="0"/>
              </a:rPr>
              <a:t>và </a:t>
            </a:r>
            <a:r>
              <a:rPr lang="en-US" sz="2800" b="1" dirty="0" smtClean="0">
                <a:solidFill>
                  <a:srgbClr val="FFC000"/>
                </a:solidFill>
                <a:latin typeface="Times New Roman" pitchFamily="18" charset="0"/>
                <a:cs typeface="Times New Roman" pitchFamily="18" charset="0"/>
              </a:rPr>
              <a:t>PP</a:t>
            </a:r>
            <a:r>
              <a:rPr lang="vi-VN"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thi, </a:t>
            </a:r>
            <a:r>
              <a:rPr lang="vi-VN" sz="2800" b="1" dirty="0" smtClean="0">
                <a:solidFill>
                  <a:srgbClr val="FFC000"/>
                </a:solidFill>
                <a:latin typeface="Times New Roman" pitchFamily="18" charset="0"/>
                <a:cs typeface="Times New Roman" pitchFamily="18" charset="0"/>
              </a:rPr>
              <a:t>kiểm </a:t>
            </a:r>
            <a:r>
              <a:rPr lang="vi-VN" sz="2800" b="1" dirty="0" smtClean="0">
                <a:solidFill>
                  <a:srgbClr val="FFC000"/>
                </a:solidFill>
                <a:latin typeface="Times New Roman" pitchFamily="18" charset="0"/>
                <a:cs typeface="Times New Roman" pitchFamily="18" charset="0"/>
              </a:rPr>
              <a:t>tra và đánh giá kết quả </a:t>
            </a:r>
            <a:r>
              <a:rPr lang="en-US" sz="2800" b="1" dirty="0" smtClean="0">
                <a:solidFill>
                  <a:srgbClr val="FFC000"/>
                </a:solidFill>
                <a:latin typeface="Times New Roman" pitchFamily="18" charset="0"/>
                <a:cs typeface="Times New Roman" pitchFamily="18" charset="0"/>
              </a:rPr>
              <a:t>GD</a:t>
            </a:r>
            <a:r>
              <a:rPr lang="vi-VN" sz="2800" b="1" dirty="0" smtClean="0">
                <a:solidFill>
                  <a:srgbClr val="FFC000"/>
                </a:solidFill>
                <a:latin typeface="Times New Roman" pitchFamily="18" charset="0"/>
                <a:cs typeface="Times New Roman" pitchFamily="18" charset="0"/>
              </a:rPr>
              <a:t>, </a:t>
            </a:r>
            <a:r>
              <a:rPr lang="en-US" sz="2800" b="1" dirty="0" smtClean="0">
                <a:solidFill>
                  <a:srgbClr val="FFC000"/>
                </a:solidFill>
                <a:latin typeface="Times New Roman" pitchFamily="18" charset="0"/>
                <a:cs typeface="Times New Roman" pitchFamily="18" charset="0"/>
              </a:rPr>
              <a:t>ĐT</a:t>
            </a:r>
            <a:r>
              <a:rPr lang="vi-VN"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trong </a:t>
            </a:r>
            <a:r>
              <a:rPr lang="vi-VN" sz="2800" b="1" dirty="0" smtClean="0">
                <a:solidFill>
                  <a:srgbClr val="FFC000"/>
                </a:solidFill>
                <a:latin typeface="Times New Roman" pitchFamily="18" charset="0"/>
                <a:cs typeface="Times New Roman" pitchFamily="18" charset="0"/>
              </a:rPr>
              <a:t>trường</a:t>
            </a:r>
            <a:endParaRPr lang="en-US" sz="2800" b="1" dirty="0" smtClean="0">
              <a:solidFill>
                <a:srgbClr val="FFC000"/>
              </a:solidFill>
              <a:latin typeface="Times New Roman" pitchFamily="18" charset="0"/>
              <a:cs typeface="Times New Roman" pitchFamily="18" charset="0"/>
            </a:endParaRPr>
          </a:p>
        </p:txBody>
      </p:sp>
      <p:grpSp>
        <p:nvGrpSpPr>
          <p:cNvPr id="8" name="Group 7"/>
          <p:cNvGrpSpPr/>
          <p:nvPr/>
        </p:nvGrpSpPr>
        <p:grpSpPr>
          <a:xfrm>
            <a:off x="0" y="990600"/>
            <a:ext cx="6477000" cy="5867400"/>
            <a:chOff x="533400" y="990600"/>
            <a:chExt cx="5562600" cy="5638800"/>
          </a:xfrm>
        </p:grpSpPr>
        <p:sp>
          <p:nvSpPr>
            <p:cNvPr id="4" name="AutoShape 3"/>
            <p:cNvSpPr>
              <a:spLocks noChangeArrowheads="1"/>
            </p:cNvSpPr>
            <p:nvPr/>
          </p:nvSpPr>
          <p:spPr bwMode="invGray">
            <a:xfrm>
              <a:off x="533400" y="990600"/>
              <a:ext cx="5562600" cy="5638800"/>
            </a:xfrm>
            <a:prstGeom prst="rightArrow">
              <a:avLst>
                <a:gd name="adj1" fmla="val 79306"/>
                <a:gd name="adj2" fmla="val 30646"/>
              </a:avLst>
            </a:prstGeom>
            <a:gradFill rotWithShape="1">
              <a:gsLst>
                <a:gs pos="0">
                  <a:srgbClr val="0F2145"/>
                </a:gs>
                <a:gs pos="100000">
                  <a:srgbClr val="7E8CAC"/>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AutoShape 4"/>
            <p:cNvSpPr>
              <a:spLocks noChangeArrowheads="1"/>
            </p:cNvSpPr>
            <p:nvPr/>
          </p:nvSpPr>
          <p:spPr bwMode="blackWhite">
            <a:xfrm>
              <a:off x="685800" y="1752600"/>
              <a:ext cx="4038600" cy="1219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6" name="AutoShape 5"/>
            <p:cNvSpPr>
              <a:spLocks noChangeArrowheads="1"/>
            </p:cNvSpPr>
            <p:nvPr/>
          </p:nvSpPr>
          <p:spPr bwMode="blackWhite">
            <a:xfrm>
              <a:off x="685800" y="3124200"/>
              <a:ext cx="4038600" cy="1295400"/>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7" name="AutoShape 6"/>
            <p:cNvSpPr>
              <a:spLocks noChangeArrowheads="1"/>
            </p:cNvSpPr>
            <p:nvPr/>
          </p:nvSpPr>
          <p:spPr bwMode="blackWhite">
            <a:xfrm>
              <a:off x="685800" y="4572000"/>
              <a:ext cx="4038600" cy="13716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2" name="Rectangle 1"/>
            <p:cNvSpPr/>
            <p:nvPr/>
          </p:nvSpPr>
          <p:spPr>
            <a:xfrm>
              <a:off x="800100" y="1823591"/>
              <a:ext cx="3810000" cy="887356"/>
            </a:xfrm>
            <a:prstGeom prst="rect">
              <a:avLst/>
            </a:prstGeom>
          </p:spPr>
          <p:txBody>
            <a:bodyPr wrap="square">
              <a:spAutoFit/>
            </a:bodyPr>
            <a:lstStyle/>
            <a:p>
              <a:pPr algn="just"/>
              <a:r>
                <a:rPr lang="vi-VN" b="1" dirty="0" smtClean="0">
                  <a:latin typeface="Times New Roman" pitchFamily="18" charset="0"/>
                  <a:cs typeface="Times New Roman" pitchFamily="18" charset="0"/>
                </a:rPr>
                <a:t>Việc </a:t>
              </a:r>
              <a:r>
                <a:rPr lang="vi-VN" b="1" dirty="0">
                  <a:latin typeface="Times New Roman" pitchFamily="18" charset="0"/>
                  <a:cs typeface="Times New Roman" pitchFamily="18" charset="0"/>
                </a:rPr>
                <a:t>thi, kiểm tra và đánh giá kết quả </a:t>
              </a:r>
              <a:r>
                <a:rPr lang="en-US" b="1" dirty="0" smtClean="0">
                  <a:latin typeface="Times New Roman" pitchFamily="18" charset="0"/>
                  <a:cs typeface="Times New Roman" pitchFamily="18" charset="0"/>
                </a:rPr>
                <a:t>GD ĐT</a:t>
              </a:r>
              <a:r>
                <a:rPr lang="vi-VN" b="1" dirty="0" smtClean="0">
                  <a:latin typeface="Times New Roman" pitchFamily="18" charset="0"/>
                  <a:cs typeface="Times New Roman" pitchFamily="18" charset="0"/>
                </a:rPr>
                <a:t> </a:t>
              </a:r>
              <a:r>
                <a:rPr lang="vi-VN" b="1" dirty="0">
                  <a:latin typeface="Times New Roman" pitchFamily="18" charset="0"/>
                  <a:cs typeface="Times New Roman" pitchFamily="18" charset="0"/>
                </a:rPr>
                <a:t>cần từng bước theo các tiêu chí tiên tiến được </a:t>
              </a:r>
              <a:r>
                <a:rPr lang="en-US" b="1" dirty="0" smtClean="0">
                  <a:latin typeface="Times New Roman" pitchFamily="18" charset="0"/>
                  <a:cs typeface="Times New Roman" pitchFamily="18" charset="0"/>
                </a:rPr>
                <a:t>XH</a:t>
              </a:r>
              <a:r>
                <a:rPr lang="vi-VN" b="1" dirty="0" smtClean="0">
                  <a:latin typeface="Times New Roman" pitchFamily="18" charset="0"/>
                  <a:cs typeface="Times New Roman" pitchFamily="18" charset="0"/>
                </a:rPr>
                <a:t> </a:t>
              </a:r>
              <a:r>
                <a:rPr lang="vi-VN" b="1" dirty="0">
                  <a:latin typeface="Times New Roman" pitchFamily="18" charset="0"/>
                  <a:cs typeface="Times New Roman" pitchFamily="18" charset="0"/>
                </a:rPr>
                <a:t>tin cậy và công </a:t>
              </a:r>
              <a:r>
                <a:rPr lang="vi-VN" b="1" dirty="0" smtClean="0">
                  <a:latin typeface="Times New Roman" pitchFamily="18" charset="0"/>
                  <a:cs typeface="Times New Roman" pitchFamily="18" charset="0"/>
                </a:rPr>
                <a:t>nhận</a:t>
              </a:r>
              <a:r>
                <a:rPr lang="en-US"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
          <p:nvSpPr>
            <p:cNvPr id="10" name="Rectangle 9"/>
            <p:cNvSpPr/>
            <p:nvPr/>
          </p:nvSpPr>
          <p:spPr>
            <a:xfrm>
              <a:off x="800100" y="3124200"/>
              <a:ext cx="3810000" cy="1153563"/>
            </a:xfrm>
            <a:prstGeom prst="rect">
              <a:avLst/>
            </a:prstGeom>
          </p:spPr>
          <p:txBody>
            <a:bodyPr wrap="square">
              <a:spAutoFit/>
            </a:bodyPr>
            <a:lstStyle/>
            <a:p>
              <a:pPr algn="just"/>
              <a:r>
                <a:rPr lang="vi-VN" b="1" dirty="0" smtClean="0">
                  <a:latin typeface="Times New Roman" pitchFamily="18" charset="0"/>
                  <a:cs typeface="Times New Roman" pitchFamily="18" charset="0"/>
                </a:rPr>
                <a:t>Đổi </a:t>
              </a:r>
              <a:r>
                <a:rPr lang="vi-VN" b="1" dirty="0">
                  <a:latin typeface="Times New Roman" pitchFamily="18" charset="0"/>
                  <a:cs typeface="Times New Roman" pitchFamily="18" charset="0"/>
                </a:rPr>
                <a:t>mới </a:t>
              </a:r>
              <a:r>
                <a:rPr lang="vi-VN" b="1" dirty="0" smtClean="0">
                  <a:latin typeface="Times New Roman" pitchFamily="18" charset="0"/>
                  <a:cs typeface="Times New Roman" pitchFamily="18" charset="0"/>
                </a:rPr>
                <a:t>đánh </a:t>
              </a:r>
              <a:r>
                <a:rPr lang="vi-VN" b="1" dirty="0">
                  <a:latin typeface="Times New Roman" pitchFamily="18" charset="0"/>
                  <a:cs typeface="Times New Roman" pitchFamily="18" charset="0"/>
                </a:rPr>
                <a:t>giá và công nhận </a:t>
              </a:r>
              <a:r>
                <a:rPr lang="en-US" b="1" dirty="0" smtClean="0">
                  <a:latin typeface="Times New Roman" pitchFamily="18" charset="0"/>
                  <a:cs typeface="Times New Roman" pitchFamily="18" charset="0"/>
                </a:rPr>
                <a:t>TN </a:t>
              </a:r>
              <a:r>
                <a:rPr lang="vi-VN" b="1" dirty="0" smtClean="0">
                  <a:latin typeface="Times New Roman" pitchFamily="18" charset="0"/>
                  <a:cs typeface="Times New Roman" pitchFamily="18" charset="0"/>
                </a:rPr>
                <a:t>ý </a:t>
              </a:r>
              <a:r>
                <a:rPr lang="vi-VN" b="1" dirty="0">
                  <a:latin typeface="Times New Roman" pitchFamily="18" charset="0"/>
                  <a:cs typeface="Times New Roman" pitchFamily="18" charset="0"/>
                </a:rPr>
                <a:t>thức kỷ luật và đạo đức </a:t>
              </a:r>
              <a:r>
                <a:rPr lang="en-US" b="1" dirty="0" smtClean="0">
                  <a:latin typeface="Times New Roman" pitchFamily="18" charset="0"/>
                  <a:cs typeface="Times New Roman" pitchFamily="18" charset="0"/>
                </a:rPr>
                <a:t>NN </a:t>
              </a:r>
              <a:r>
                <a:rPr lang="vi-VN" b="1" dirty="0" smtClean="0">
                  <a:latin typeface="Times New Roman" pitchFamily="18" charset="0"/>
                  <a:cs typeface="Times New Roman" pitchFamily="18" charset="0"/>
                </a:rPr>
                <a:t>để </a:t>
              </a:r>
              <a:r>
                <a:rPr lang="vi-VN" b="1" dirty="0" smtClean="0">
                  <a:latin typeface="Times New Roman" pitchFamily="18" charset="0"/>
                  <a:cs typeface="Times New Roman" pitchFamily="18" charset="0"/>
                </a:rPr>
                <a:t>tổ </a:t>
              </a:r>
              <a:r>
                <a:rPr lang="vi-VN" b="1" dirty="0">
                  <a:latin typeface="Times New Roman" pitchFamily="18" charset="0"/>
                  <a:cs typeface="Times New Roman" pitchFamily="18" charset="0"/>
                </a:rPr>
                <a:t>chức sử dụng </a:t>
              </a:r>
              <a:r>
                <a:rPr lang="en-US" b="1" dirty="0" smtClean="0">
                  <a:latin typeface="Times New Roman" pitchFamily="18" charset="0"/>
                  <a:cs typeface="Times New Roman" pitchFamily="18" charset="0"/>
                </a:rPr>
                <a:t>LĐ </a:t>
              </a:r>
              <a:r>
                <a:rPr lang="vi-VN" b="1" dirty="0" smtClean="0">
                  <a:latin typeface="Times New Roman" pitchFamily="18" charset="0"/>
                  <a:cs typeface="Times New Roman" pitchFamily="18" charset="0"/>
                </a:rPr>
                <a:t>tham gia</a:t>
              </a:r>
              <a:r>
                <a:rPr lang="en-US" b="1" dirty="0" smtClean="0">
                  <a:latin typeface="Times New Roman" pitchFamily="18" charset="0"/>
                  <a:cs typeface="Times New Roman" pitchFamily="18" charset="0"/>
                </a:rPr>
                <a:t> </a:t>
              </a:r>
              <a:r>
                <a:rPr lang="vi-VN" b="1" dirty="0" smtClean="0">
                  <a:latin typeface="Times New Roman" pitchFamily="18" charset="0"/>
                  <a:cs typeface="Times New Roman" pitchFamily="18" charset="0"/>
                </a:rPr>
                <a:t>đánh </a:t>
              </a:r>
              <a:r>
                <a:rPr lang="vi-VN" b="1" dirty="0">
                  <a:latin typeface="Times New Roman" pitchFamily="18" charset="0"/>
                  <a:cs typeface="Times New Roman" pitchFamily="18" charset="0"/>
                </a:rPr>
                <a:t>giá chất lượng </a:t>
              </a:r>
              <a:r>
                <a:rPr lang="vi-VN" b="1" dirty="0" smtClean="0">
                  <a:latin typeface="Times New Roman" pitchFamily="18" charset="0"/>
                  <a:cs typeface="Times New Roman" pitchFamily="18" charset="0"/>
                </a:rPr>
                <a:t>của trường</a:t>
              </a:r>
              <a:r>
                <a:rPr lang="en-US"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
          <p:nvSpPr>
            <p:cNvPr id="11" name="Rectangle 10"/>
            <p:cNvSpPr/>
            <p:nvPr/>
          </p:nvSpPr>
          <p:spPr>
            <a:xfrm>
              <a:off x="800100" y="4657635"/>
              <a:ext cx="3810000" cy="976092"/>
            </a:xfrm>
            <a:prstGeom prst="rect">
              <a:avLst/>
            </a:prstGeom>
          </p:spPr>
          <p:txBody>
            <a:bodyPr wrap="square">
              <a:spAutoFit/>
            </a:bodyPr>
            <a:lstStyle/>
            <a:p>
              <a:pPr algn="just"/>
              <a:r>
                <a:rPr lang="vi-VN" sz="2000" b="1" dirty="0" smtClean="0">
                  <a:latin typeface="Times New Roman" pitchFamily="18" charset="0"/>
                  <a:cs typeface="Times New Roman" pitchFamily="18" charset="0"/>
                </a:rPr>
                <a:t>Tự </a:t>
              </a:r>
              <a:r>
                <a:rPr lang="en-US" sz="2000" b="1" dirty="0" err="1" smtClean="0">
                  <a:latin typeface="Times New Roman" pitchFamily="18" charset="0"/>
                  <a:cs typeface="Times New Roman" pitchFamily="18" charset="0"/>
                </a:rPr>
                <a:t>đánh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giá</a:t>
              </a:r>
              <a:r>
                <a:rPr lang="en-US" sz="2000" b="1" dirty="0" smtClean="0">
                  <a:latin typeface="Times New Roman" pitchFamily="18" charset="0"/>
                  <a:cs typeface="Times New Roman" pitchFamily="18" charset="0"/>
                </a:rPr>
                <a:t> c</a:t>
              </a:r>
              <a:r>
                <a:rPr lang="vi-VN" sz="2000" b="1" dirty="0" smtClean="0">
                  <a:latin typeface="Times New Roman" pitchFamily="18" charset="0"/>
                  <a:cs typeface="Times New Roman" pitchFamily="18" charset="0"/>
                </a:rPr>
                <a:t>hất </a:t>
              </a:r>
              <a:r>
                <a:rPr lang="vi-VN" sz="2000" b="1" dirty="0">
                  <a:latin typeface="Times New Roman" pitchFamily="18" charset="0"/>
                  <a:cs typeface="Times New Roman" pitchFamily="18" charset="0"/>
                </a:rPr>
                <a:t>lượng </a:t>
              </a:r>
              <a:r>
                <a:rPr lang="en-US" sz="2000" b="1" dirty="0" smtClean="0">
                  <a:latin typeface="Times New Roman" pitchFamily="18" charset="0"/>
                  <a:cs typeface="Times New Roman" pitchFamily="18" charset="0"/>
                </a:rPr>
                <a:t>ĐT,</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tiến đến kiểm định chất lượng </a:t>
              </a:r>
              <a:r>
                <a:rPr lang="en-US" sz="2000" b="1" dirty="0" smtClean="0">
                  <a:latin typeface="Times New Roman" pitchFamily="18" charset="0"/>
                  <a:cs typeface="Times New Roman" pitchFamily="18" charset="0"/>
                </a:rPr>
                <a:t>ĐT</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theo tiêu chí của Bộ </a:t>
              </a:r>
              <a:r>
                <a:rPr lang="vi-VN" sz="2000" b="1" dirty="0" smtClean="0">
                  <a:latin typeface="Times New Roman" pitchFamily="18" charset="0"/>
                  <a:cs typeface="Times New Roman" pitchFamily="18" charset="0"/>
                </a:rPr>
                <a:t>G</a:t>
              </a:r>
              <a:r>
                <a:rPr lang="en-US" sz="2000" b="1" dirty="0" smtClean="0">
                  <a:latin typeface="Times New Roman" pitchFamily="18" charset="0"/>
                  <a:cs typeface="Times New Roman" pitchFamily="18" charset="0"/>
                </a:rPr>
                <a:t>D</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và </a:t>
              </a:r>
              <a:r>
                <a:rPr lang="vi-VN" sz="2000" b="1" dirty="0" smtClean="0">
                  <a:latin typeface="Times New Roman" pitchFamily="18" charset="0"/>
                  <a:cs typeface="Times New Roman" pitchFamily="18" charset="0"/>
                </a:rPr>
                <a:t>Đ</a:t>
              </a:r>
              <a:r>
                <a:rPr lang="en-US" sz="2000" b="1" dirty="0" smtClean="0">
                  <a:latin typeface="Times New Roman" pitchFamily="18" charset="0"/>
                  <a:cs typeface="Times New Roman" pitchFamily="18" charset="0"/>
                </a:rPr>
                <a:t>T.</a:t>
              </a:r>
              <a:endParaRPr lang="en-US" sz="2000" b="1" dirty="0">
                <a:latin typeface="Times New Roman" pitchFamily="18" charset="0"/>
                <a:cs typeface="Times New Roman" pitchFamily="18" charset="0"/>
              </a:endParaRPr>
            </a:p>
          </p:txBody>
        </p:sp>
      </p:grpSp>
      <p:sp>
        <p:nvSpPr>
          <p:cNvPr id="12"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14596634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p:cNvSpPr>
            <a:spLocks noChangeArrowheads="1"/>
          </p:cNvSpPr>
          <p:nvPr/>
        </p:nvSpPr>
        <p:spPr bwMode="blackWhite">
          <a:xfrm>
            <a:off x="183286" y="25675"/>
            <a:ext cx="8413749" cy="1186656"/>
          </a:xfrm>
          <a:prstGeom prst="roundRect">
            <a:avLst>
              <a:gd name="adj" fmla="val 50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endParaRPr lang="en-US" dirty="0"/>
          </a:p>
        </p:txBody>
      </p:sp>
      <p:sp>
        <p:nvSpPr>
          <p:cNvPr id="3" name="Rectangle 2"/>
          <p:cNvSpPr/>
          <p:nvPr/>
        </p:nvSpPr>
        <p:spPr>
          <a:xfrm>
            <a:off x="822326" y="249671"/>
            <a:ext cx="7019925" cy="584775"/>
          </a:xfrm>
          <a:prstGeom prst="rect">
            <a:avLst/>
          </a:prstGeom>
        </p:spPr>
        <p:txBody>
          <a:bodyPr wrap="square">
            <a:spAutoFit/>
          </a:bodyPr>
          <a:lstStyle/>
          <a:p>
            <a:pPr algn="just">
              <a:spcAft>
                <a:spcPts val="600"/>
              </a:spcAft>
            </a:pPr>
            <a:r>
              <a:rPr lang="en-US" sz="3200" b="1" dirty="0">
                <a:solidFill>
                  <a:srgbClr val="FFC000"/>
                </a:solidFill>
                <a:latin typeface="Times New Roman" pitchFamily="18" charset="0"/>
                <a:cs typeface="Times New Roman" pitchFamily="18" charset="0"/>
              </a:rPr>
              <a:t>4</a:t>
            </a:r>
            <a:r>
              <a:rPr lang="en-US" sz="3200" b="1" dirty="0" smtClean="0">
                <a:solidFill>
                  <a:srgbClr val="FFC000"/>
                </a:solidFill>
                <a:latin typeface="Times New Roman" pitchFamily="18" charset="0"/>
                <a:cs typeface="Times New Roman" pitchFamily="18" charset="0"/>
              </a:rPr>
              <a:t>.  Đ</a:t>
            </a:r>
            <a:r>
              <a:rPr lang="vi-VN" sz="3200" b="1" dirty="0" smtClean="0">
                <a:solidFill>
                  <a:srgbClr val="FFC000"/>
                </a:solidFill>
                <a:latin typeface="Times New Roman" pitchFamily="18" charset="0"/>
                <a:cs typeface="Times New Roman" pitchFamily="18" charset="0"/>
              </a:rPr>
              <a:t>ổi mới căn bản </a:t>
            </a:r>
            <a:r>
              <a:rPr lang="vi-VN" sz="3200" b="1" dirty="0" smtClean="0">
                <a:solidFill>
                  <a:srgbClr val="FFC000"/>
                </a:solidFill>
                <a:latin typeface="Times New Roman" pitchFamily="18" charset="0"/>
                <a:cs typeface="Times New Roman" pitchFamily="18" charset="0"/>
              </a:rPr>
              <a:t>quản </a:t>
            </a:r>
            <a:r>
              <a:rPr lang="vi-VN" sz="3200" b="1" dirty="0" smtClean="0">
                <a:solidFill>
                  <a:srgbClr val="FFC000"/>
                </a:solidFill>
                <a:latin typeface="Times New Roman" pitchFamily="18" charset="0"/>
                <a:cs typeface="Times New Roman" pitchFamily="18" charset="0"/>
              </a:rPr>
              <a:t>lý </a:t>
            </a:r>
            <a:r>
              <a:rPr lang="en-US" sz="3200" b="1" dirty="0" smtClean="0">
                <a:solidFill>
                  <a:srgbClr val="FFC000"/>
                </a:solidFill>
                <a:latin typeface="Times New Roman" pitchFamily="18" charset="0"/>
                <a:cs typeface="Times New Roman" pitchFamily="18" charset="0"/>
              </a:rPr>
              <a:t>GD </a:t>
            </a:r>
            <a:r>
              <a:rPr lang="vi-VN" sz="3200" b="1" dirty="0" smtClean="0">
                <a:solidFill>
                  <a:srgbClr val="FFC000"/>
                </a:solidFill>
                <a:latin typeface="Times New Roman" pitchFamily="18" charset="0"/>
                <a:cs typeface="Times New Roman" pitchFamily="18" charset="0"/>
              </a:rPr>
              <a:t> </a:t>
            </a:r>
            <a:r>
              <a:rPr lang="vi-VN" sz="3200" b="1" dirty="0" smtClean="0">
                <a:solidFill>
                  <a:srgbClr val="FFC000"/>
                </a:solidFill>
                <a:latin typeface="Times New Roman" pitchFamily="18" charset="0"/>
                <a:cs typeface="Times New Roman" pitchFamily="18" charset="0"/>
              </a:rPr>
              <a:t>và </a:t>
            </a:r>
            <a:r>
              <a:rPr lang="en-US" sz="3200" b="1" dirty="0" smtClean="0">
                <a:solidFill>
                  <a:srgbClr val="FFC000"/>
                </a:solidFill>
                <a:latin typeface="Times New Roman" pitchFamily="18" charset="0"/>
                <a:cs typeface="Times New Roman" pitchFamily="18" charset="0"/>
              </a:rPr>
              <a:t>ĐT</a:t>
            </a:r>
            <a:endParaRPr lang="en-US" sz="3200" b="1" dirty="0" smtClean="0">
              <a:solidFill>
                <a:srgbClr val="FFC000"/>
              </a:solidFill>
              <a:latin typeface="Times New Roman" pitchFamily="18" charset="0"/>
              <a:cs typeface="Times New Roman" pitchFamily="18" charset="0"/>
            </a:endParaRPr>
          </a:p>
        </p:txBody>
      </p:sp>
      <p:pic>
        <p:nvPicPr>
          <p:cNvPr id="10" name="Picture 11"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244476" y="4205288"/>
            <a:ext cx="977900" cy="977900"/>
          </a:xfrm>
          <a:prstGeom prst="rect">
            <a:avLst/>
          </a:prstGeom>
          <a:noFill/>
          <a:extLst>
            <a:ext uri="{909E8E84-426E-40DD-AFC4-6F175D3DCCD1}">
              <a14:hiddenFill xmlns:a14="http://schemas.microsoft.com/office/drawing/2010/main">
                <a:solidFill>
                  <a:srgbClr val="FFFFFF"/>
                </a:solidFill>
              </a14:hiddenFill>
            </a:ext>
          </a:extLst>
        </p:spPr>
      </p:pic>
      <p:grpSp>
        <p:nvGrpSpPr>
          <p:cNvPr id="23" name="Group 22"/>
          <p:cNvGrpSpPr/>
          <p:nvPr/>
        </p:nvGrpSpPr>
        <p:grpSpPr>
          <a:xfrm>
            <a:off x="140494" y="1346128"/>
            <a:ext cx="8782844" cy="3552825"/>
            <a:chOff x="178594" y="2314575"/>
            <a:chExt cx="8782844" cy="3552825"/>
          </a:xfrm>
        </p:grpSpPr>
        <p:grpSp>
          <p:nvGrpSpPr>
            <p:cNvPr id="17" name="Group 16"/>
            <p:cNvGrpSpPr/>
            <p:nvPr/>
          </p:nvGrpSpPr>
          <p:grpSpPr>
            <a:xfrm>
              <a:off x="178594" y="4151313"/>
              <a:ext cx="1658938" cy="1474787"/>
              <a:chOff x="178594" y="4151313"/>
              <a:chExt cx="1658938" cy="1474787"/>
            </a:xfrm>
          </p:grpSpPr>
          <p:sp>
            <p:nvSpPr>
              <p:cNvPr id="8" name="Oval 9"/>
              <p:cNvSpPr>
                <a:spLocks noChangeArrowheads="1"/>
              </p:cNvSpPr>
              <p:nvPr/>
            </p:nvSpPr>
            <p:spPr bwMode="gray">
              <a:xfrm>
                <a:off x="244476" y="4151313"/>
                <a:ext cx="1473200" cy="1474787"/>
              </a:xfrm>
              <a:prstGeom prst="ellipse">
                <a:avLst/>
              </a:prstGeom>
              <a:gradFill rotWithShape="1">
                <a:gsLst>
                  <a:gs pos="0">
                    <a:schemeClr val="accent2">
                      <a:alpha val="85001"/>
                    </a:schemeClr>
                  </a:gs>
                  <a:gs pos="100000">
                    <a:schemeClr val="accent2">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 name="Text Box 12"/>
              <p:cNvSpPr txBox="1">
                <a:spLocks noChangeArrowheads="1"/>
              </p:cNvSpPr>
              <p:nvPr/>
            </p:nvSpPr>
            <p:spPr bwMode="white">
              <a:xfrm>
                <a:off x="178594" y="4322584"/>
                <a:ext cx="16589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b="1" dirty="0" smtClean="0">
                    <a:solidFill>
                      <a:srgbClr val="FFFF00"/>
                    </a:solidFill>
                    <a:latin typeface="Times New Roman" pitchFamily="18" charset="0"/>
                    <a:cs typeface="Times New Roman" pitchFamily="18" charset="0"/>
                  </a:rPr>
                  <a:t>trách </a:t>
                </a:r>
                <a:r>
                  <a:rPr lang="vi-VN" b="1" dirty="0">
                    <a:solidFill>
                      <a:srgbClr val="FFFF00"/>
                    </a:solidFill>
                    <a:latin typeface="Times New Roman" pitchFamily="18" charset="0"/>
                    <a:cs typeface="Times New Roman" pitchFamily="18" charset="0"/>
                  </a:rPr>
                  <a:t>nhiệm của các đơn vị trong nhà trường</a:t>
                </a:r>
                <a:endParaRPr lang="en-US" dirty="0">
                  <a:solidFill>
                    <a:srgbClr val="FFFF00"/>
                  </a:solidFill>
                  <a:latin typeface="Times New Roman" pitchFamily="18" charset="0"/>
                  <a:cs typeface="Times New Roman" pitchFamily="18" charset="0"/>
                </a:endParaRPr>
              </a:p>
            </p:txBody>
          </p:sp>
        </p:grpSp>
        <p:grpSp>
          <p:nvGrpSpPr>
            <p:cNvPr id="2" name="Group 1"/>
            <p:cNvGrpSpPr/>
            <p:nvPr/>
          </p:nvGrpSpPr>
          <p:grpSpPr>
            <a:xfrm>
              <a:off x="473076" y="2314575"/>
              <a:ext cx="8488362" cy="3552825"/>
              <a:chOff x="473076" y="2314575"/>
              <a:chExt cx="8488362" cy="3552825"/>
            </a:xfrm>
          </p:grpSpPr>
          <p:sp>
            <p:nvSpPr>
              <p:cNvPr id="4" name="AutoShape 3"/>
              <p:cNvSpPr>
                <a:spLocks noChangeArrowheads="1"/>
              </p:cNvSpPr>
              <p:nvPr/>
            </p:nvSpPr>
            <p:spPr bwMode="invGray">
              <a:xfrm>
                <a:off x="1693863" y="2314575"/>
                <a:ext cx="5759450" cy="2638425"/>
              </a:xfrm>
              <a:prstGeom prst="upArrow">
                <a:avLst>
                  <a:gd name="adj1" fmla="val 56944"/>
                  <a:gd name="adj2" fmla="val 50782"/>
                </a:avLst>
              </a:prstGeom>
              <a:gradFill rotWithShape="1">
                <a:gsLst>
                  <a:gs pos="0">
                    <a:schemeClr val="tx2">
                      <a:lumMod val="90000"/>
                    </a:schemeClr>
                  </a:gs>
                  <a:gs pos="100000">
                    <a:srgbClr val="0F2145"/>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6" name="Oval 34"/>
              <p:cNvSpPr>
                <a:spLocks noChangeArrowheads="1"/>
              </p:cNvSpPr>
              <p:nvPr/>
            </p:nvSpPr>
            <p:spPr bwMode="ltGray">
              <a:xfrm>
                <a:off x="473076"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2" name="Oval 36"/>
              <p:cNvSpPr>
                <a:spLocks noChangeArrowheads="1"/>
              </p:cNvSpPr>
              <p:nvPr/>
            </p:nvSpPr>
            <p:spPr bwMode="ltGray">
              <a:xfrm>
                <a:off x="2209801"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3" name="Oval 15"/>
              <p:cNvSpPr>
                <a:spLocks noChangeArrowheads="1"/>
              </p:cNvSpPr>
              <p:nvPr/>
            </p:nvSpPr>
            <p:spPr bwMode="gray">
              <a:xfrm>
                <a:off x="1981201"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4" name="Oval 16"/>
              <p:cNvSpPr>
                <a:spLocks noChangeArrowheads="1"/>
              </p:cNvSpPr>
              <p:nvPr/>
            </p:nvSpPr>
            <p:spPr bwMode="gray">
              <a:xfrm>
                <a:off x="2014539"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5" name="Oval 17"/>
              <p:cNvSpPr>
                <a:spLocks noChangeArrowheads="1"/>
              </p:cNvSpPr>
              <p:nvPr/>
            </p:nvSpPr>
            <p:spPr bwMode="gray">
              <a:xfrm>
                <a:off x="2071689"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16" name="Picture 18"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20145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18" name="Oval 37"/>
              <p:cNvSpPr>
                <a:spLocks noChangeArrowheads="1"/>
              </p:cNvSpPr>
              <p:nvPr/>
            </p:nvSpPr>
            <p:spPr bwMode="ltGray">
              <a:xfrm>
                <a:off x="4097339"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9" name="Oval 22"/>
              <p:cNvSpPr>
                <a:spLocks noChangeArrowheads="1"/>
              </p:cNvSpPr>
              <p:nvPr/>
            </p:nvSpPr>
            <p:spPr bwMode="gray">
              <a:xfrm>
                <a:off x="3810001" y="4100513"/>
                <a:ext cx="1544638" cy="1544637"/>
              </a:xfrm>
              <a:prstGeom prst="ellipse">
                <a:avLst/>
              </a:prstGeom>
              <a:gradFill rotWithShape="1">
                <a:gsLst>
                  <a:gs pos="0">
                    <a:schemeClr val="accent1"/>
                  </a:gs>
                  <a:gs pos="100000">
                    <a:schemeClr val="accent1">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0" name="Oval 23"/>
              <p:cNvSpPr>
                <a:spLocks noChangeArrowheads="1"/>
              </p:cNvSpPr>
              <p:nvPr/>
            </p:nvSpPr>
            <p:spPr bwMode="gray">
              <a:xfrm>
                <a:off x="3843339" y="4137025"/>
                <a:ext cx="1473200" cy="1474788"/>
              </a:xfrm>
              <a:prstGeom prst="ellipse">
                <a:avLst/>
              </a:prstGeom>
              <a:gradFill rotWithShape="1">
                <a:gsLst>
                  <a:gs pos="0">
                    <a:schemeClr val="accent1">
                      <a:alpha val="85001"/>
                    </a:schemeClr>
                  </a:gs>
                  <a:gs pos="100000">
                    <a:schemeClr val="accent1">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1" name="Oval 24"/>
              <p:cNvSpPr>
                <a:spLocks noChangeArrowheads="1"/>
              </p:cNvSpPr>
              <p:nvPr/>
            </p:nvSpPr>
            <p:spPr bwMode="gray">
              <a:xfrm>
                <a:off x="3900489" y="4191000"/>
                <a:ext cx="1331912" cy="1331913"/>
              </a:xfrm>
              <a:prstGeom prst="ellipse">
                <a:avLst/>
              </a:prstGeom>
              <a:gradFill rotWithShape="1">
                <a:gsLst>
                  <a:gs pos="0">
                    <a:schemeClr val="accent1"/>
                  </a:gs>
                  <a:gs pos="100000">
                    <a:schemeClr val="accent1">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2" name="Picture 25"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38433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24" name="Oval 38"/>
              <p:cNvSpPr>
                <a:spLocks noChangeArrowheads="1"/>
              </p:cNvSpPr>
              <p:nvPr/>
            </p:nvSpPr>
            <p:spPr bwMode="ltGray">
              <a:xfrm>
                <a:off x="5867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25" name="Oval 29"/>
              <p:cNvSpPr>
                <a:spLocks noChangeArrowheads="1"/>
              </p:cNvSpPr>
              <p:nvPr/>
            </p:nvSpPr>
            <p:spPr bwMode="gray">
              <a:xfrm>
                <a:off x="5638800" y="4100513"/>
                <a:ext cx="1544638" cy="1544637"/>
              </a:xfrm>
              <a:prstGeom prst="ellipse">
                <a:avLst/>
              </a:prstGeom>
              <a:gradFill rotWithShape="1">
                <a:gsLst>
                  <a:gs pos="0">
                    <a:schemeClr val="folHlink"/>
                  </a:gs>
                  <a:gs pos="100000">
                    <a:schemeClr val="fo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6" name="Oval 30"/>
              <p:cNvSpPr>
                <a:spLocks noChangeArrowheads="1"/>
              </p:cNvSpPr>
              <p:nvPr/>
            </p:nvSpPr>
            <p:spPr bwMode="gray">
              <a:xfrm>
                <a:off x="5672138" y="4137025"/>
                <a:ext cx="1473200" cy="1474788"/>
              </a:xfrm>
              <a:prstGeom prst="ellipse">
                <a:avLst/>
              </a:prstGeom>
              <a:gradFill rotWithShape="1">
                <a:gsLst>
                  <a:gs pos="0">
                    <a:schemeClr val="folHlink">
                      <a:alpha val="85001"/>
                    </a:schemeClr>
                  </a:gs>
                  <a:gs pos="100000">
                    <a:schemeClr val="fo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7" name="Oval 31"/>
              <p:cNvSpPr>
                <a:spLocks noChangeArrowheads="1"/>
              </p:cNvSpPr>
              <p:nvPr/>
            </p:nvSpPr>
            <p:spPr bwMode="gray">
              <a:xfrm>
                <a:off x="5729288" y="4191000"/>
                <a:ext cx="1331912" cy="1331913"/>
              </a:xfrm>
              <a:prstGeom prst="ellipse">
                <a:avLst/>
              </a:prstGeom>
              <a:gradFill rotWithShape="1">
                <a:gsLst>
                  <a:gs pos="0">
                    <a:schemeClr val="folHlink"/>
                  </a:gs>
                  <a:gs pos="100000">
                    <a:schemeClr val="fo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8" name="Picture 32"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5672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30" name="Text Box 12"/>
              <p:cNvSpPr txBox="1">
                <a:spLocks noChangeArrowheads="1"/>
              </p:cNvSpPr>
              <p:nvPr/>
            </p:nvSpPr>
            <p:spPr bwMode="white">
              <a:xfrm>
                <a:off x="1981200" y="4409182"/>
                <a:ext cx="158591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b="1" dirty="0" smtClean="0">
                    <a:solidFill>
                      <a:srgbClr val="FFFF00"/>
                    </a:solidFill>
                    <a:latin typeface="Times New Roman" pitchFamily="18" charset="0"/>
                    <a:cs typeface="Times New Roman" pitchFamily="18" charset="0"/>
                  </a:rPr>
                  <a:t>bảo </a:t>
                </a:r>
                <a:r>
                  <a:rPr lang="vi-VN" b="1" dirty="0">
                    <a:solidFill>
                      <a:srgbClr val="FFFF00"/>
                    </a:solidFill>
                    <a:latin typeface="Times New Roman" pitchFamily="18" charset="0"/>
                    <a:cs typeface="Times New Roman" pitchFamily="18" charset="0"/>
                  </a:rPr>
                  <a:t>đảm tính dân chủ</a:t>
                </a:r>
                <a:endParaRPr lang="en-US" dirty="0">
                  <a:solidFill>
                    <a:srgbClr val="FFFF00"/>
                  </a:solidFill>
                  <a:latin typeface="Times New Roman" pitchFamily="18" charset="0"/>
                  <a:cs typeface="Times New Roman" pitchFamily="18" charset="0"/>
                </a:endParaRPr>
              </a:p>
            </p:txBody>
          </p:sp>
          <p:sp>
            <p:nvSpPr>
              <p:cNvPr id="31" name="Text Box 12"/>
              <p:cNvSpPr txBox="1">
                <a:spLocks noChangeArrowheads="1"/>
              </p:cNvSpPr>
              <p:nvPr/>
            </p:nvSpPr>
            <p:spPr bwMode="white">
              <a:xfrm>
                <a:off x="3860006" y="4322583"/>
                <a:ext cx="154463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b="1" dirty="0" smtClean="0">
                    <a:solidFill>
                      <a:srgbClr val="FFFF00"/>
                    </a:solidFill>
                    <a:latin typeface="Times New Roman" pitchFamily="18" charset="0"/>
                    <a:cs typeface="Times New Roman" pitchFamily="18" charset="0"/>
                  </a:rPr>
                  <a:t>phù </a:t>
                </a:r>
                <a:r>
                  <a:rPr lang="vi-VN" b="1" dirty="0">
                    <a:solidFill>
                      <a:srgbClr val="FFFF00"/>
                    </a:solidFill>
                    <a:latin typeface="Times New Roman" pitchFamily="18" charset="0"/>
                    <a:cs typeface="Times New Roman" pitchFamily="18" charset="0"/>
                  </a:rPr>
                  <a:t>hợp với năng lực người học và trình </a:t>
                </a:r>
                <a:r>
                  <a:rPr lang="vi-VN" b="1" dirty="0" smtClean="0">
                    <a:solidFill>
                      <a:srgbClr val="FFFF00"/>
                    </a:solidFill>
                    <a:latin typeface="Times New Roman" pitchFamily="18" charset="0"/>
                    <a:cs typeface="Times New Roman" pitchFamily="18" charset="0"/>
                  </a:rPr>
                  <a:t>độ</a:t>
                </a:r>
                <a:r>
                  <a:rPr lang="en-US" b="1" dirty="0" smtClean="0">
                    <a:solidFill>
                      <a:srgbClr val="FFFF00"/>
                    </a:solidFill>
                    <a:latin typeface="Times New Roman" pitchFamily="18" charset="0"/>
                    <a:cs typeface="Times New Roman" pitchFamily="18" charset="0"/>
                  </a:rPr>
                  <a:t> </a:t>
                </a:r>
                <a:r>
                  <a:rPr lang="en-US" b="1" dirty="0" smtClean="0">
                    <a:solidFill>
                      <a:srgbClr val="FFFF00"/>
                    </a:solidFill>
                    <a:latin typeface="Times New Roman" pitchFamily="18" charset="0"/>
                    <a:cs typeface="Times New Roman" pitchFamily="18" charset="0"/>
                  </a:rPr>
                  <a:t>ĐT</a:t>
                </a:r>
                <a:endParaRPr lang="en-US" dirty="0">
                  <a:solidFill>
                    <a:srgbClr val="FFFF00"/>
                  </a:solidFill>
                  <a:latin typeface="Times New Roman" pitchFamily="18" charset="0"/>
                  <a:cs typeface="Times New Roman" pitchFamily="18" charset="0"/>
                </a:endParaRPr>
              </a:p>
            </p:txBody>
          </p:sp>
          <p:sp>
            <p:nvSpPr>
              <p:cNvPr id="32" name="Text Box 12"/>
              <p:cNvSpPr txBox="1">
                <a:spLocks noChangeArrowheads="1"/>
              </p:cNvSpPr>
              <p:nvPr/>
            </p:nvSpPr>
            <p:spPr bwMode="white">
              <a:xfrm>
                <a:off x="5672138" y="4419600"/>
                <a:ext cx="15113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b="1" dirty="0" smtClean="0">
                    <a:solidFill>
                      <a:srgbClr val="FFFF00"/>
                    </a:solidFill>
                    <a:latin typeface="Times New Roman" pitchFamily="18" charset="0"/>
                    <a:cs typeface="Times New Roman" pitchFamily="18" charset="0"/>
                  </a:rPr>
                  <a:t>Xây </a:t>
                </a:r>
                <a:r>
                  <a:rPr lang="vi-VN" b="1" dirty="0">
                    <a:solidFill>
                      <a:srgbClr val="FFFF00"/>
                    </a:solidFill>
                    <a:latin typeface="Times New Roman" pitchFamily="18" charset="0"/>
                    <a:cs typeface="Times New Roman" pitchFamily="18" charset="0"/>
                  </a:rPr>
                  <a:t>dựng chuẩn chất lượng đầu ra </a:t>
                </a:r>
                <a:endParaRPr lang="en-US" dirty="0">
                  <a:solidFill>
                    <a:srgbClr val="FFFF00"/>
                  </a:solidFill>
                  <a:latin typeface="Times New Roman" pitchFamily="18" charset="0"/>
                  <a:cs typeface="Times New Roman" pitchFamily="18" charset="0"/>
                </a:endParaRPr>
              </a:p>
            </p:txBody>
          </p:sp>
          <p:sp>
            <p:nvSpPr>
              <p:cNvPr id="40" name="Oval 36"/>
              <p:cNvSpPr>
                <a:spLocks noChangeArrowheads="1"/>
              </p:cNvSpPr>
              <p:nvPr/>
            </p:nvSpPr>
            <p:spPr bwMode="ltGray">
              <a:xfrm>
                <a:off x="7645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41" name="Oval 15"/>
              <p:cNvSpPr>
                <a:spLocks noChangeArrowheads="1"/>
              </p:cNvSpPr>
              <p:nvPr/>
            </p:nvSpPr>
            <p:spPr bwMode="gray">
              <a:xfrm>
                <a:off x="7416800"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2" name="Oval 16"/>
              <p:cNvSpPr>
                <a:spLocks noChangeArrowheads="1"/>
              </p:cNvSpPr>
              <p:nvPr/>
            </p:nvSpPr>
            <p:spPr bwMode="gray">
              <a:xfrm>
                <a:off x="7450138"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17"/>
              <p:cNvSpPr>
                <a:spLocks noChangeArrowheads="1"/>
              </p:cNvSpPr>
              <p:nvPr/>
            </p:nvSpPr>
            <p:spPr bwMode="gray">
              <a:xfrm>
                <a:off x="7507288"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44" name="Picture 18"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7450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45" name="Text Box 12"/>
          <p:cNvSpPr txBox="1">
            <a:spLocks noChangeArrowheads="1"/>
          </p:cNvSpPr>
          <p:nvPr/>
        </p:nvSpPr>
        <p:spPr bwMode="white">
          <a:xfrm>
            <a:off x="7416799" y="3286453"/>
            <a:ext cx="158591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b="1" dirty="0" smtClean="0">
                <a:solidFill>
                  <a:srgbClr val="FFFF00"/>
                </a:solidFill>
                <a:latin typeface="Times New Roman" pitchFamily="18" charset="0"/>
                <a:cs typeface="Times New Roman" pitchFamily="18" charset="0"/>
              </a:rPr>
              <a:t>người </a:t>
            </a:r>
            <a:r>
              <a:rPr lang="vi-VN" b="1" dirty="0">
                <a:solidFill>
                  <a:srgbClr val="FFFF00"/>
                </a:solidFill>
                <a:latin typeface="Times New Roman" pitchFamily="18" charset="0"/>
                <a:cs typeface="Times New Roman" pitchFamily="18" charset="0"/>
              </a:rPr>
              <a:t>học tham gia đánh </a:t>
            </a:r>
            <a:r>
              <a:rPr lang="vi-VN" b="1" dirty="0" smtClean="0">
                <a:solidFill>
                  <a:srgbClr val="FFFF00"/>
                </a:solidFill>
                <a:latin typeface="Times New Roman" pitchFamily="18" charset="0"/>
                <a:cs typeface="Times New Roman" pitchFamily="18" charset="0"/>
              </a:rPr>
              <a:t>giá </a:t>
            </a:r>
            <a:r>
              <a:rPr lang="en-US" b="1" dirty="0" smtClean="0">
                <a:solidFill>
                  <a:srgbClr val="FFFF00"/>
                </a:solidFill>
                <a:latin typeface="Times New Roman" pitchFamily="18" charset="0"/>
                <a:cs typeface="Times New Roman" pitchFamily="18" charset="0"/>
              </a:rPr>
              <a:t>GD&amp;ĐT</a:t>
            </a:r>
            <a:endParaRPr lang="en-US"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4976926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0"/>
            <a:ext cx="8763000" cy="954107"/>
          </a:xfrm>
          <a:prstGeom prst="rect">
            <a:avLst/>
          </a:prstGeom>
        </p:spPr>
        <p:txBody>
          <a:bodyPr wrap="square">
            <a:spAutoFit/>
          </a:bodyPr>
          <a:lstStyle/>
          <a:p>
            <a:pPr algn="just">
              <a:spcAft>
                <a:spcPts val="600"/>
              </a:spcAft>
            </a:pPr>
            <a:r>
              <a:rPr lang="en-US" sz="2800" b="1" dirty="0" smtClean="0">
                <a:solidFill>
                  <a:srgbClr val="FFC000"/>
                </a:solidFill>
                <a:latin typeface="Times New Roman" pitchFamily="18" charset="0"/>
                <a:cs typeface="Times New Roman" pitchFamily="18" charset="0"/>
              </a:rPr>
              <a:t>5. P</a:t>
            </a:r>
            <a:r>
              <a:rPr lang="vi-VN" sz="2800" b="1" dirty="0" smtClean="0">
                <a:solidFill>
                  <a:srgbClr val="FFC000"/>
                </a:solidFill>
                <a:latin typeface="Times New Roman" pitchFamily="18" charset="0"/>
                <a:cs typeface="Times New Roman" pitchFamily="18" charset="0"/>
              </a:rPr>
              <a:t>hát triển đội ngũ </a:t>
            </a:r>
            <a:r>
              <a:rPr lang="vi-VN"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theo tiêu chuẩn của trường </a:t>
            </a:r>
            <a:r>
              <a:rPr lang="en-US" sz="2800" b="1" dirty="0" smtClean="0">
                <a:solidFill>
                  <a:srgbClr val="FFC000"/>
                </a:solidFill>
                <a:latin typeface="Times New Roman" pitchFamily="18" charset="0"/>
                <a:cs typeface="Times New Roman" pitchFamily="18" charset="0"/>
              </a:rPr>
              <a:t>CĐ</a:t>
            </a:r>
            <a:r>
              <a:rPr lang="vi-VN"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tiên tiến, định hướng đổi mới </a:t>
            </a:r>
            <a:r>
              <a:rPr lang="en-US"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và </a:t>
            </a:r>
            <a:r>
              <a:rPr lang="vi-VN" sz="2800" b="1" dirty="0" smtClean="0">
                <a:solidFill>
                  <a:srgbClr val="FFC000"/>
                </a:solidFill>
                <a:latin typeface="Times New Roman" pitchFamily="18" charset="0"/>
                <a:cs typeface="Times New Roman" pitchFamily="18" charset="0"/>
              </a:rPr>
              <a:t>hội nhập quốc tế</a:t>
            </a:r>
            <a:endParaRPr lang="en-US" sz="2800" b="1" dirty="0" smtClean="0">
              <a:solidFill>
                <a:srgbClr val="FFC000"/>
              </a:solidFill>
              <a:latin typeface="Times New Roman" pitchFamily="18" charset="0"/>
              <a:cs typeface="Times New Roman" pitchFamily="18" charset="0"/>
            </a:endParaRPr>
          </a:p>
        </p:txBody>
      </p:sp>
      <p:sp>
        <p:nvSpPr>
          <p:cNvPr id="2" name="Rectangle 1"/>
          <p:cNvSpPr/>
          <p:nvPr/>
        </p:nvSpPr>
        <p:spPr>
          <a:xfrm>
            <a:off x="152400" y="5257801"/>
            <a:ext cx="8686800" cy="1384995"/>
          </a:xfrm>
          <a:prstGeom prst="rect">
            <a:avLst/>
          </a:prstGeom>
        </p:spPr>
        <p:txBody>
          <a:bodyPr wrap="square">
            <a:spAutoFit/>
          </a:bodyPr>
          <a:lstStyle/>
          <a:p>
            <a:pPr algn="just"/>
            <a:r>
              <a:rPr lang="vi-VN" sz="2800" dirty="0" smtClean="0">
                <a:latin typeface="Times New Roman" pitchFamily="18" charset="0"/>
                <a:cs typeface="Times New Roman" pitchFamily="18" charset="0"/>
              </a:rPr>
              <a:t>Có </a:t>
            </a:r>
            <a:r>
              <a:rPr lang="vi-VN" sz="2800" dirty="0">
                <a:latin typeface="Times New Roman" pitchFamily="18" charset="0"/>
                <a:cs typeface="Times New Roman" pitchFamily="18" charset="0"/>
              </a:rPr>
              <a:t>chế độ </a:t>
            </a:r>
            <a:r>
              <a:rPr lang="vi-VN" sz="2800" dirty="0" smtClean="0">
                <a:latin typeface="Times New Roman" pitchFamily="18" charset="0"/>
                <a:cs typeface="Times New Roman" pitchFamily="18" charset="0"/>
              </a:rPr>
              <a:t>đãi </a:t>
            </a:r>
            <a:r>
              <a:rPr lang="vi-VN" sz="2800" dirty="0">
                <a:latin typeface="Times New Roman" pitchFamily="18" charset="0"/>
                <a:cs typeface="Times New Roman" pitchFamily="18" charset="0"/>
              </a:rPr>
              <a:t>ngộ để tuyển dụng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có </a:t>
            </a:r>
            <a:r>
              <a:rPr lang="vi-VN" sz="2800" dirty="0" smtClean="0">
                <a:latin typeface="Times New Roman" pitchFamily="18" charset="0"/>
                <a:cs typeface="Times New Roman" pitchFamily="18" charset="0"/>
              </a:rPr>
              <a:t>học </a:t>
            </a:r>
            <a:r>
              <a:rPr lang="vi-VN" sz="2800" dirty="0">
                <a:latin typeface="Times New Roman" pitchFamily="18" charset="0"/>
                <a:cs typeface="Times New Roman" pitchFamily="18" charset="0"/>
              </a:rPr>
              <a:t>vị và chuyên môn cao, </a:t>
            </a:r>
            <a:r>
              <a:rPr lang="vi-VN" sz="2800" dirty="0" smtClean="0">
                <a:latin typeface="Times New Roman" pitchFamily="18" charset="0"/>
                <a:cs typeface="Times New Roman" pitchFamily="18" charset="0"/>
              </a:rPr>
              <a:t>khuyến </a:t>
            </a:r>
            <a:r>
              <a:rPr lang="vi-VN" sz="2800" dirty="0">
                <a:latin typeface="Times New Roman" pitchFamily="18" charset="0"/>
                <a:cs typeface="Times New Roman" pitchFamily="18" charset="0"/>
              </a:rPr>
              <a:t>khích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cán bộ quản lý nâng cao </a:t>
            </a:r>
            <a:r>
              <a:rPr lang="en-US" sz="2800" dirty="0" smtClean="0">
                <a:latin typeface="Times New Roman" pitchFamily="18" charset="0"/>
                <a:cs typeface="Times New Roman" pitchFamily="18" charset="0"/>
              </a:rPr>
              <a:t>CM</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nghiệp vụ, </a:t>
            </a:r>
            <a:r>
              <a:rPr lang="vi-VN" sz="2800" dirty="0" smtClean="0">
                <a:latin typeface="Times New Roman" pitchFamily="18" charset="0"/>
                <a:cs typeface="Times New Roman" pitchFamily="18" charset="0"/>
              </a:rPr>
              <a:t>tạo </a:t>
            </a:r>
            <a:r>
              <a:rPr lang="vi-VN" sz="2800" dirty="0">
                <a:latin typeface="Times New Roman" pitchFamily="18" charset="0"/>
                <a:cs typeface="Times New Roman" pitchFamily="18" charset="0"/>
              </a:rPr>
              <a:t>điều kiện </a:t>
            </a:r>
            <a:r>
              <a:rPr lang="vi-VN" sz="2800" dirty="0" smtClean="0">
                <a:latin typeface="Times New Roman" pitchFamily="18" charset="0"/>
                <a:cs typeface="Times New Roman" pitchFamily="18" charset="0"/>
              </a:rPr>
              <a:t>chuyên gia </a:t>
            </a:r>
            <a:r>
              <a:rPr lang="vi-VN" sz="2800" dirty="0">
                <a:latin typeface="Times New Roman" pitchFamily="18" charset="0"/>
                <a:cs typeface="Times New Roman" pitchFamily="18" charset="0"/>
              </a:rPr>
              <a:t>nước </a:t>
            </a:r>
            <a:r>
              <a:rPr lang="vi-VN" sz="2800" dirty="0" smtClean="0">
                <a:latin typeface="Times New Roman" pitchFamily="18" charset="0"/>
                <a:cs typeface="Times New Roman" pitchFamily="18" charset="0"/>
              </a:rPr>
              <a:t>ngoài </a:t>
            </a:r>
            <a:r>
              <a:rPr lang="vi-VN" sz="2800" dirty="0">
                <a:latin typeface="Times New Roman" pitchFamily="18" charset="0"/>
                <a:cs typeface="Times New Roman" pitchFamily="18" charset="0"/>
              </a:rPr>
              <a:t>dạy và </a:t>
            </a:r>
            <a:r>
              <a:rPr lang="en-US" sz="2800" dirty="0" smtClean="0">
                <a:latin typeface="Times New Roman" pitchFamily="18" charset="0"/>
                <a:cs typeface="Times New Roman" pitchFamily="18" charset="0"/>
              </a:rPr>
              <a:t>NC</a:t>
            </a:r>
            <a:endParaRPr lang="en-US" sz="2800" dirty="0">
              <a:latin typeface="Times New Roman" pitchFamily="18" charset="0"/>
              <a:cs typeface="Times New Roman" pitchFamily="18" charset="0"/>
            </a:endParaRPr>
          </a:p>
        </p:txBody>
      </p:sp>
      <p:graphicFrame>
        <p:nvGraphicFramePr>
          <p:cNvPr id="31" name="Chart 30"/>
          <p:cNvGraphicFramePr/>
          <p:nvPr>
            <p:extLst>
              <p:ext uri="{D42A27DB-BD31-4B8C-83A1-F6EECF244321}">
                <p14:modId xmlns:p14="http://schemas.microsoft.com/office/powerpoint/2010/main" val="3703372310"/>
              </p:ext>
            </p:extLst>
          </p:nvPr>
        </p:nvGraphicFramePr>
        <p:xfrm>
          <a:off x="152400" y="762000"/>
          <a:ext cx="8534400" cy="4267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799458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06786" y="1431519"/>
            <a:ext cx="2436594" cy="4201150"/>
          </a:xfrm>
          <a:prstGeom prst="rect">
            <a:avLst/>
          </a:prstGeom>
          <a:ln w="28575">
            <a:solidFill>
              <a:srgbClr val="FFFF00"/>
            </a:solidFill>
            <a:prstDash val="lgDashDot"/>
          </a:ln>
        </p:spPr>
        <p:txBody>
          <a:bodyPr wrap="square">
            <a:spAutoFit/>
          </a:bodyPr>
          <a:lstStyle/>
          <a:p>
            <a:pPr>
              <a:spcAft>
                <a:spcPts val="600"/>
              </a:spcAft>
            </a:pPr>
            <a:r>
              <a:rPr lang="en-US" sz="2800" b="1" dirty="0" smtClean="0">
                <a:solidFill>
                  <a:srgbClr val="FFC000"/>
                </a:solidFill>
                <a:latin typeface="Times New Roman" pitchFamily="18" charset="0"/>
                <a:cs typeface="Times New Roman" pitchFamily="18" charset="0"/>
              </a:rPr>
              <a:t>6. </a:t>
            </a:r>
            <a:r>
              <a:rPr lang="en-US" sz="2800" b="1" dirty="0" err="1" smtClean="0">
                <a:solidFill>
                  <a:srgbClr val="FFC000"/>
                </a:solidFill>
                <a:latin typeface="Times New Roman" pitchFamily="18" charset="0"/>
                <a:cs typeface="Times New Roman" pitchFamily="18" charset="0"/>
              </a:rPr>
              <a:t>Đổ</a:t>
            </a:r>
            <a:r>
              <a:rPr lang="vi-VN" sz="2800" b="1" dirty="0" smtClean="0">
                <a:solidFill>
                  <a:srgbClr val="FFC000"/>
                </a:solidFill>
                <a:latin typeface="Times New Roman" pitchFamily="18" charset="0"/>
                <a:cs typeface="Times New Roman" pitchFamily="18" charset="0"/>
              </a:rPr>
              <a:t>i mới chính sách, </a:t>
            </a:r>
            <a:endParaRPr lang="en-US" sz="2800" b="1" dirty="0" smtClean="0">
              <a:solidFill>
                <a:srgbClr val="FFC000"/>
              </a:solidFill>
              <a:latin typeface="Times New Roman" pitchFamily="18" charset="0"/>
              <a:cs typeface="Times New Roman" pitchFamily="18" charset="0"/>
            </a:endParaRPr>
          </a:p>
          <a:p>
            <a:pPr>
              <a:spcAft>
                <a:spcPts val="600"/>
              </a:spcAft>
            </a:pPr>
            <a:r>
              <a:rPr lang="vi-VN" sz="2800" b="1" dirty="0" smtClean="0">
                <a:solidFill>
                  <a:srgbClr val="FFC000"/>
                </a:solidFill>
                <a:latin typeface="Times New Roman" pitchFamily="18" charset="0"/>
                <a:cs typeface="Times New Roman" pitchFamily="18" charset="0"/>
              </a:rPr>
              <a:t>cơ </a:t>
            </a:r>
            <a:r>
              <a:rPr lang="vi-VN" sz="2800" b="1" dirty="0" smtClean="0">
                <a:solidFill>
                  <a:srgbClr val="FFC000"/>
                </a:solidFill>
                <a:latin typeface="Times New Roman" pitchFamily="18" charset="0"/>
                <a:cs typeface="Times New Roman" pitchFamily="18" charset="0"/>
              </a:rPr>
              <a:t>chế tài chính, </a:t>
            </a:r>
            <a:endParaRPr lang="en-US" sz="2800" b="1" dirty="0" smtClean="0">
              <a:solidFill>
                <a:srgbClr val="FFC000"/>
              </a:solidFill>
              <a:latin typeface="Times New Roman" pitchFamily="18" charset="0"/>
              <a:cs typeface="Times New Roman" pitchFamily="18" charset="0"/>
            </a:endParaRPr>
          </a:p>
          <a:p>
            <a:pPr>
              <a:spcAft>
                <a:spcPts val="600"/>
              </a:spcAft>
            </a:pPr>
            <a:r>
              <a:rPr lang="vi-VN" sz="2800" b="1" dirty="0" smtClean="0">
                <a:solidFill>
                  <a:srgbClr val="FFC000"/>
                </a:solidFill>
                <a:latin typeface="Times New Roman" pitchFamily="18" charset="0"/>
                <a:cs typeface="Times New Roman" pitchFamily="18" charset="0"/>
              </a:rPr>
              <a:t>huy </a:t>
            </a:r>
            <a:r>
              <a:rPr lang="vi-VN" sz="2800" b="1" dirty="0" smtClean="0">
                <a:solidFill>
                  <a:srgbClr val="FFC000"/>
                </a:solidFill>
                <a:latin typeface="Times New Roman" pitchFamily="18" charset="0"/>
                <a:cs typeface="Times New Roman" pitchFamily="18" charset="0"/>
              </a:rPr>
              <a:t>động </a:t>
            </a:r>
            <a:r>
              <a:rPr lang="vi-VN" sz="2800" b="1" dirty="0" smtClean="0">
                <a:solidFill>
                  <a:srgbClr val="FFC000"/>
                </a:solidFill>
                <a:latin typeface="Times New Roman" pitchFamily="18" charset="0"/>
                <a:cs typeface="Times New Roman" pitchFamily="18" charset="0"/>
              </a:rPr>
              <a:t>đóng </a:t>
            </a:r>
            <a:r>
              <a:rPr lang="vi-VN" sz="2800" b="1" dirty="0" smtClean="0">
                <a:solidFill>
                  <a:srgbClr val="FFC000"/>
                </a:solidFill>
                <a:latin typeface="Times New Roman" pitchFamily="18" charset="0"/>
                <a:cs typeface="Times New Roman" pitchFamily="18" charset="0"/>
              </a:rPr>
              <a:t>góp của </a:t>
            </a:r>
            <a:r>
              <a:rPr lang="en-US" sz="2800" b="1" dirty="0" smtClean="0">
                <a:solidFill>
                  <a:srgbClr val="FFC000"/>
                </a:solidFill>
                <a:latin typeface="Times New Roman" pitchFamily="18" charset="0"/>
                <a:cs typeface="Times New Roman" pitchFamily="18" charset="0"/>
              </a:rPr>
              <a:t>XH</a:t>
            </a:r>
            <a:r>
              <a:rPr lang="en-US" sz="2800" b="1" dirty="0" smtClean="0">
                <a:solidFill>
                  <a:srgbClr val="FFC000"/>
                </a:solidFill>
                <a:latin typeface="Times New Roman" pitchFamily="18" charset="0"/>
                <a:cs typeface="Times New Roman" pitchFamily="18" charset="0"/>
              </a:rPr>
              <a:t>, </a:t>
            </a:r>
          </a:p>
          <a:p>
            <a:pPr>
              <a:spcAft>
                <a:spcPts val="600"/>
              </a:spcAft>
            </a:pPr>
            <a:r>
              <a:rPr lang="vi-VN" sz="2800" b="1" dirty="0" smtClean="0">
                <a:solidFill>
                  <a:srgbClr val="FFC000"/>
                </a:solidFill>
                <a:latin typeface="Times New Roman" pitchFamily="18" charset="0"/>
                <a:cs typeface="Times New Roman" pitchFamily="18" charset="0"/>
              </a:rPr>
              <a:t>nâng </a:t>
            </a:r>
            <a:r>
              <a:rPr lang="vi-VN" sz="2800" b="1" dirty="0" smtClean="0">
                <a:solidFill>
                  <a:srgbClr val="FFC000"/>
                </a:solidFill>
                <a:latin typeface="Times New Roman" pitchFamily="18" charset="0"/>
                <a:cs typeface="Times New Roman" pitchFamily="18" charset="0"/>
              </a:rPr>
              <a:t>cao hiệu quả đầu tư </a:t>
            </a:r>
            <a:r>
              <a:rPr lang="vi-VN" sz="2800" b="1" dirty="0" smtClean="0">
                <a:solidFill>
                  <a:srgbClr val="FFC000"/>
                </a:solidFill>
                <a:latin typeface="Times New Roman" pitchFamily="18" charset="0"/>
                <a:cs typeface="Times New Roman" pitchFamily="18" charset="0"/>
              </a:rPr>
              <a:t> </a:t>
            </a:r>
            <a:endParaRPr lang="en-US" sz="2800" b="1" dirty="0" smtClean="0">
              <a:solidFill>
                <a:srgbClr val="FFC000"/>
              </a:solidFill>
              <a:latin typeface="Times New Roman" pitchFamily="18" charset="0"/>
              <a:cs typeface="Times New Roman" pitchFamily="18" charset="0"/>
            </a:endParaRPr>
          </a:p>
        </p:txBody>
      </p:sp>
      <p:sp>
        <p:nvSpPr>
          <p:cNvPr id="2" name="Isosceles Triangle 1"/>
          <p:cNvSpPr/>
          <p:nvPr/>
        </p:nvSpPr>
        <p:spPr>
          <a:xfrm rot="19591219">
            <a:off x="5801331" y="3423479"/>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Isosceles Triangle 4"/>
          <p:cNvSpPr/>
          <p:nvPr/>
        </p:nvSpPr>
        <p:spPr>
          <a:xfrm rot="1893545">
            <a:off x="2870023" y="3439213"/>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utoShape 6"/>
          <p:cNvSpPr>
            <a:spLocks noChangeArrowheads="1"/>
          </p:cNvSpPr>
          <p:nvPr/>
        </p:nvSpPr>
        <p:spPr bwMode="blackWhite">
          <a:xfrm>
            <a:off x="220692"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9" name="Rectangle 18"/>
          <p:cNvSpPr/>
          <p:nvPr/>
        </p:nvSpPr>
        <p:spPr>
          <a:xfrm>
            <a:off x="228600" y="3869743"/>
            <a:ext cx="2508215" cy="707886"/>
          </a:xfrm>
          <a:prstGeom prst="rect">
            <a:avLst/>
          </a:prstGeom>
        </p:spPr>
        <p:txBody>
          <a:bodyPr wrap="square">
            <a:spAutoFit/>
          </a:bodyPr>
          <a:lstStyle/>
          <a:p>
            <a:r>
              <a:rPr lang="en-US" sz="2000" b="1" dirty="0" err="1">
                <a:latin typeface="Times New Roman" pitchFamily="18" charset="0"/>
                <a:cs typeface="Times New Roman" pitchFamily="18" charset="0"/>
              </a:rPr>
              <a:t>Thành</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lập</a:t>
            </a: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TT </a:t>
            </a:r>
            <a:r>
              <a:rPr lang="en-US" sz="2000" b="1" dirty="0" err="1" smtClean="0">
                <a:latin typeface="Times New Roman" pitchFamily="18" charset="0"/>
                <a:cs typeface="Times New Roman" pitchFamily="18" charset="0"/>
              </a:rPr>
              <a:t>NNgữ</a:t>
            </a:r>
            <a:r>
              <a:rPr lang="en-US" sz="2000" b="1" dirty="0" smtClean="0">
                <a:latin typeface="Times New Roman" pitchFamily="18" charset="0"/>
                <a:cs typeface="Times New Roman" pitchFamily="18" charset="0"/>
              </a:rPr>
              <a:t>- TH-ĐT </a:t>
            </a:r>
            <a:r>
              <a:rPr lang="en-US" sz="2000" b="1" dirty="0" err="1">
                <a:latin typeface="Times New Roman" pitchFamily="18" charset="0"/>
                <a:cs typeface="Times New Roman" pitchFamily="18" charset="0"/>
              </a:rPr>
              <a:t>ngắn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p>
        </p:txBody>
      </p:sp>
      <p:grpSp>
        <p:nvGrpSpPr>
          <p:cNvPr id="10" name="Group 9"/>
          <p:cNvGrpSpPr/>
          <p:nvPr/>
        </p:nvGrpSpPr>
        <p:grpSpPr>
          <a:xfrm>
            <a:off x="199356" y="1600200"/>
            <a:ext cx="2537459" cy="4075176"/>
            <a:chOff x="199356" y="1600200"/>
            <a:chExt cx="2537459" cy="4075176"/>
          </a:xfrm>
        </p:grpSpPr>
        <p:sp>
          <p:nvSpPr>
            <p:cNvPr id="6" name="AutoShape 4"/>
            <p:cNvSpPr>
              <a:spLocks noChangeArrowheads="1"/>
            </p:cNvSpPr>
            <p:nvPr/>
          </p:nvSpPr>
          <p:spPr bwMode="blackWhite">
            <a:xfrm>
              <a:off x="220692"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7" name="AutoShape 5"/>
            <p:cNvSpPr>
              <a:spLocks noChangeArrowheads="1"/>
            </p:cNvSpPr>
            <p:nvPr/>
          </p:nvSpPr>
          <p:spPr bwMode="blackWhite">
            <a:xfrm>
              <a:off x="211548"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2" name="AutoShape 5"/>
            <p:cNvSpPr>
              <a:spLocks noChangeArrowheads="1"/>
            </p:cNvSpPr>
            <p:nvPr/>
          </p:nvSpPr>
          <p:spPr bwMode="blackWhite">
            <a:xfrm>
              <a:off x="220692"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4" name="Rectangle 3"/>
            <p:cNvSpPr/>
            <p:nvPr/>
          </p:nvSpPr>
          <p:spPr>
            <a:xfrm>
              <a:off x="228600" y="1600200"/>
              <a:ext cx="2508215" cy="707886"/>
            </a:xfrm>
            <a:prstGeom prst="rect">
              <a:avLst/>
            </a:prstGeom>
          </p:spPr>
          <p:txBody>
            <a:bodyPr wrap="square">
              <a:spAutoFit/>
            </a:bodyPr>
            <a:lstStyle/>
            <a:p>
              <a:r>
                <a:rPr lang="vi-VN" sz="2000" b="1" dirty="0" smtClean="0">
                  <a:latin typeface="Times New Roman" pitchFamily="18" charset="0"/>
                  <a:cs typeface="Times New Roman" pitchFamily="18" charset="0"/>
                </a:rPr>
                <a:t>Sử </a:t>
              </a:r>
              <a:r>
                <a:rPr lang="vi-VN" sz="2000" b="1" dirty="0">
                  <a:latin typeface="Times New Roman" pitchFamily="18" charset="0"/>
                  <a:cs typeface="Times New Roman" pitchFamily="18" charset="0"/>
                </a:rPr>
                <a:t>dụng ngân sách </a:t>
              </a:r>
              <a:r>
                <a:rPr lang="vi-VN" sz="2000" b="1" dirty="0" smtClean="0">
                  <a:latin typeface="Times New Roman" pitchFamily="18" charset="0"/>
                  <a:cs typeface="Times New Roman" pitchFamily="18" charset="0"/>
                </a:rPr>
                <a:t>hợp lý</a:t>
              </a:r>
              <a:r>
                <a:rPr lang="en-US" sz="2000" b="1" dirty="0" smtClean="0">
                  <a:latin typeface="Times New Roman" pitchFamily="18" charset="0"/>
                  <a:cs typeface="Times New Roman" pitchFamily="18" charset="0"/>
                </a:rPr>
                <a:t>,</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đúng </a:t>
              </a:r>
              <a:r>
                <a:rPr lang="vi-VN" sz="2000" b="1" dirty="0" smtClean="0">
                  <a:latin typeface="Times New Roman" pitchFamily="18" charset="0"/>
                  <a:cs typeface="Times New Roman" pitchFamily="18" charset="0"/>
                </a:rPr>
                <a:t>q </a:t>
              </a:r>
              <a:r>
                <a:rPr lang="vi-VN" sz="2000" b="1" dirty="0">
                  <a:latin typeface="Times New Roman" pitchFamily="18" charset="0"/>
                  <a:cs typeface="Times New Roman" pitchFamily="18" charset="0"/>
                </a:rPr>
                <a:t>định</a:t>
              </a:r>
              <a:r>
                <a:rPr lang="vi-VN" sz="2000" dirty="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
          <p:nvSpPr>
            <p:cNvPr id="18" name="Rectangle 17"/>
            <p:cNvSpPr/>
            <p:nvPr/>
          </p:nvSpPr>
          <p:spPr>
            <a:xfrm>
              <a:off x="228600" y="2948140"/>
              <a:ext cx="2499071" cy="369332"/>
            </a:xfrm>
            <a:prstGeom prst="rect">
              <a:avLst/>
            </a:prstGeom>
          </p:spPr>
          <p:txBody>
            <a:bodyPr wrap="square">
              <a:spAutoFit/>
            </a:bodyPr>
            <a:lstStyle/>
            <a:p>
              <a:r>
                <a:rPr lang="en-US" b="1" dirty="0" err="1">
                  <a:latin typeface="Times New Roman" pitchFamily="18" charset="0"/>
                  <a:cs typeface="Times New Roman" pitchFamily="18" charset="0"/>
                </a:rPr>
                <a:t>Tăng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quy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mô</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endParaRPr lang="en-US" b="1" dirty="0">
                <a:latin typeface="Times New Roman" pitchFamily="18" charset="0"/>
                <a:cs typeface="Times New Roman" pitchFamily="18" charset="0"/>
              </a:endParaRPr>
            </a:p>
          </p:txBody>
        </p:sp>
        <p:sp>
          <p:nvSpPr>
            <p:cNvPr id="20" name="Rectangle 19"/>
            <p:cNvSpPr/>
            <p:nvPr/>
          </p:nvSpPr>
          <p:spPr>
            <a:xfrm>
              <a:off x="199356" y="4904956"/>
              <a:ext cx="2508215" cy="646331"/>
            </a:xfrm>
            <a:prstGeom prst="rect">
              <a:avLst/>
            </a:prstGeom>
          </p:spPr>
          <p:txBody>
            <a:bodyPr wrap="square">
              <a:spAutoFit/>
            </a:bodyPr>
            <a:lstStyle/>
            <a:p>
              <a:r>
                <a:rPr lang="en-US" b="1" dirty="0" err="1">
                  <a:latin typeface="Times New Roman" pitchFamily="18" charset="0"/>
                  <a:cs typeface="Times New Roman" pitchFamily="18" charset="0"/>
                </a:rPr>
                <a:t>Thực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hiện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chuyển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giao</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công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trình</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NCKH </a:t>
              </a:r>
              <a:endParaRPr lang="en-US" b="1" dirty="0">
                <a:latin typeface="Times New Roman" pitchFamily="18" charset="0"/>
                <a:cs typeface="Times New Roman" pitchFamily="18" charset="0"/>
              </a:endParaRPr>
            </a:p>
          </p:txBody>
        </p:sp>
      </p:grpSp>
      <p:grpSp>
        <p:nvGrpSpPr>
          <p:cNvPr id="9" name="Group 8"/>
          <p:cNvGrpSpPr/>
          <p:nvPr/>
        </p:nvGrpSpPr>
        <p:grpSpPr>
          <a:xfrm>
            <a:off x="6477000" y="1570706"/>
            <a:ext cx="2525267" cy="4075176"/>
            <a:chOff x="6172200" y="1600200"/>
            <a:chExt cx="2525267" cy="4075176"/>
          </a:xfrm>
        </p:grpSpPr>
        <p:sp>
          <p:nvSpPr>
            <p:cNvPr id="13" name="AutoShape 4"/>
            <p:cNvSpPr>
              <a:spLocks noChangeArrowheads="1"/>
            </p:cNvSpPr>
            <p:nvPr/>
          </p:nvSpPr>
          <p:spPr bwMode="blackWhite">
            <a:xfrm>
              <a:off x="6181344"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14" name="AutoShape 5"/>
            <p:cNvSpPr>
              <a:spLocks noChangeArrowheads="1"/>
            </p:cNvSpPr>
            <p:nvPr/>
          </p:nvSpPr>
          <p:spPr bwMode="blackWhite">
            <a:xfrm>
              <a:off x="6172200"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5" name="AutoShape 6"/>
            <p:cNvSpPr>
              <a:spLocks noChangeArrowheads="1"/>
            </p:cNvSpPr>
            <p:nvPr/>
          </p:nvSpPr>
          <p:spPr bwMode="blackWhite">
            <a:xfrm>
              <a:off x="6181344"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6" name="AutoShape 5"/>
            <p:cNvSpPr>
              <a:spLocks noChangeArrowheads="1"/>
            </p:cNvSpPr>
            <p:nvPr/>
          </p:nvSpPr>
          <p:spPr bwMode="blackWhite">
            <a:xfrm>
              <a:off x="6181344"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21" name="Rectangle 20"/>
            <p:cNvSpPr/>
            <p:nvPr/>
          </p:nvSpPr>
          <p:spPr>
            <a:xfrm>
              <a:off x="6172200" y="1607403"/>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Huy</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động</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các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trợ</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trong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ngoài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nước</a:t>
              </a:r>
              <a:endParaRPr lang="en-US" b="1" dirty="0">
                <a:latin typeface="Times New Roman" pitchFamily="18" charset="0"/>
                <a:cs typeface="Times New Roman" pitchFamily="18" charset="0"/>
              </a:endParaRPr>
            </a:p>
          </p:txBody>
        </p:sp>
        <p:sp>
          <p:nvSpPr>
            <p:cNvPr id="22" name="Rectangle 21"/>
            <p:cNvSpPr/>
            <p:nvPr/>
          </p:nvSpPr>
          <p:spPr>
            <a:xfrm>
              <a:off x="6172200" y="2733518"/>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cho</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các</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DN, </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làm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dịch</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vụ</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endParaRPr lang="en-US" b="1" dirty="0">
                <a:latin typeface="Times New Roman" pitchFamily="18" charset="0"/>
                <a:cs typeface="Times New Roman" pitchFamily="18" charset="0"/>
              </a:endParaRPr>
            </a:p>
          </p:txBody>
        </p:sp>
        <p:sp>
          <p:nvSpPr>
            <p:cNvPr id="23" name="Rectangle 22"/>
            <p:cNvSpPr/>
            <p:nvPr/>
          </p:nvSpPr>
          <p:spPr>
            <a:xfrm>
              <a:off x="6181344" y="3886200"/>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Liên</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kết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cơ</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sở</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nước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ngoài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có</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tính</a:t>
              </a:r>
              <a:r>
                <a:rPr lang="en-US" b="1" dirty="0">
                  <a:latin typeface="Times New Roman" pitchFamily="18" charset="0"/>
                  <a:cs typeface="Times New Roman" pitchFamily="18" charset="0"/>
                </a:rPr>
                <a:t> </a:t>
              </a:r>
            </a:p>
          </p:txBody>
        </p:sp>
        <p:sp>
          <p:nvSpPr>
            <p:cNvPr id="24" name="Rectangle 23"/>
            <p:cNvSpPr/>
            <p:nvPr/>
          </p:nvSpPr>
          <p:spPr>
            <a:xfrm>
              <a:off x="6189252" y="5071646"/>
              <a:ext cx="2508215" cy="400110"/>
            </a:xfrm>
            <a:prstGeom prst="rect">
              <a:avLst/>
            </a:prstGeom>
          </p:spPr>
          <p:txBody>
            <a:bodyPr wrap="square">
              <a:spAutoFit/>
            </a:bodyPr>
            <a:lstStyle/>
            <a:p>
              <a:pPr algn="just"/>
              <a:r>
                <a:rPr lang="en-US" sz="2000" b="1" dirty="0" err="1">
                  <a:latin typeface="Times New Roman" pitchFamily="18" charset="0"/>
                  <a:cs typeface="Times New Roman" pitchFamily="18" charset="0"/>
                </a:rPr>
                <a:t>Xây</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dựng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túc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xá</a:t>
              </a:r>
              <a:endParaRPr lang="en-US" sz="2000" b="1" dirty="0">
                <a:latin typeface="Times New Roman" pitchFamily="18" charset="0"/>
                <a:cs typeface="Times New Roman" pitchFamily="18" charset="0"/>
              </a:endParaRPr>
            </a:p>
          </p:txBody>
        </p:sp>
      </p:grpSp>
      <p:sp>
        <p:nvSpPr>
          <p:cNvPr id="25" name="Rectangle 2"/>
          <p:cNvSpPr txBox="1">
            <a:spLocks noChangeArrowheads="1"/>
          </p:cNvSpPr>
          <p:nvPr/>
        </p:nvSpPr>
        <p:spPr bwMode="white">
          <a:xfrm>
            <a:off x="381000" y="76200"/>
            <a:ext cx="8458200" cy="7921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5234294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6700" y="152400"/>
            <a:ext cx="8763000" cy="1015663"/>
          </a:xfrm>
          <a:prstGeom prst="rect">
            <a:avLst/>
          </a:prstGeom>
        </p:spPr>
        <p:txBody>
          <a:bodyPr wrap="square">
            <a:spAutoFit/>
          </a:bodyPr>
          <a:lstStyle/>
          <a:p>
            <a:pPr algn="just">
              <a:spcAft>
                <a:spcPts val="600"/>
              </a:spcAft>
            </a:pPr>
            <a:r>
              <a:rPr lang="en-US" sz="3000" b="1" dirty="0" smtClean="0">
                <a:solidFill>
                  <a:srgbClr val="FFC000"/>
                </a:solidFill>
                <a:latin typeface="Times New Roman" pitchFamily="18" charset="0"/>
                <a:cs typeface="Times New Roman" pitchFamily="18" charset="0"/>
              </a:rPr>
              <a:t>7.  N</a:t>
            </a:r>
            <a:r>
              <a:rPr lang="vi-VN" sz="3000" b="1" dirty="0" smtClean="0">
                <a:solidFill>
                  <a:srgbClr val="FFC000"/>
                </a:solidFill>
                <a:latin typeface="Times New Roman" pitchFamily="18" charset="0"/>
                <a:cs typeface="Times New Roman" pitchFamily="18" charset="0"/>
              </a:rPr>
              <a:t>âng cao hiệu quả </a:t>
            </a:r>
            <a:r>
              <a:rPr lang="en-US" sz="3000" b="1" dirty="0" smtClean="0">
                <a:solidFill>
                  <a:srgbClr val="FFC000"/>
                </a:solidFill>
                <a:latin typeface="Times New Roman" pitchFamily="18" charset="0"/>
                <a:cs typeface="Times New Roman" pitchFamily="18" charset="0"/>
              </a:rPr>
              <a:t>NC</a:t>
            </a:r>
            <a:r>
              <a:rPr lang="vi-VN" sz="3000" b="1" dirty="0" smtClean="0">
                <a:solidFill>
                  <a:srgbClr val="FFC000"/>
                </a:solidFill>
                <a:latin typeface="Times New Roman" pitchFamily="18" charset="0"/>
                <a:cs typeface="Times New Roman" pitchFamily="18" charset="0"/>
              </a:rPr>
              <a:t> </a:t>
            </a:r>
            <a:r>
              <a:rPr lang="vi-VN" sz="3000" b="1" dirty="0" smtClean="0">
                <a:solidFill>
                  <a:srgbClr val="FFC000"/>
                </a:solidFill>
                <a:latin typeface="Times New Roman" pitchFamily="18" charset="0"/>
                <a:cs typeface="Times New Roman" pitchFamily="18" charset="0"/>
              </a:rPr>
              <a:t>và ứng dụng </a:t>
            </a:r>
            <a:r>
              <a:rPr lang="en-US" sz="3000" b="1" dirty="0" smtClean="0">
                <a:solidFill>
                  <a:srgbClr val="FFC000"/>
                </a:solidFill>
                <a:latin typeface="Times New Roman" pitchFamily="18" charset="0"/>
                <a:cs typeface="Times New Roman" pitchFamily="18" charset="0"/>
              </a:rPr>
              <a:t>KH</a:t>
            </a:r>
            <a:r>
              <a:rPr lang="vi-VN" sz="3000" b="1" dirty="0" smtClean="0">
                <a:solidFill>
                  <a:srgbClr val="FFC000"/>
                </a:solidFill>
                <a:latin typeface="Times New Roman" pitchFamily="18" charset="0"/>
                <a:cs typeface="Times New Roman" pitchFamily="18" charset="0"/>
              </a:rPr>
              <a:t>, </a:t>
            </a:r>
            <a:r>
              <a:rPr lang="en-US" sz="3000" b="1" dirty="0" smtClean="0">
                <a:solidFill>
                  <a:srgbClr val="FFC000"/>
                </a:solidFill>
                <a:latin typeface="Times New Roman" pitchFamily="18" charset="0"/>
                <a:cs typeface="Times New Roman" pitchFamily="18" charset="0"/>
              </a:rPr>
              <a:t>CN</a:t>
            </a:r>
            <a:r>
              <a:rPr lang="vi-VN" sz="3000" b="1" dirty="0" smtClean="0">
                <a:solidFill>
                  <a:srgbClr val="FFC000"/>
                </a:solidFill>
                <a:latin typeface="Times New Roman" pitchFamily="18" charset="0"/>
                <a:cs typeface="Times New Roman" pitchFamily="18" charset="0"/>
              </a:rPr>
              <a:t>, </a:t>
            </a:r>
            <a:r>
              <a:rPr lang="vi-VN" sz="3000" b="1" dirty="0" smtClean="0">
                <a:solidFill>
                  <a:srgbClr val="FFC000"/>
                </a:solidFill>
                <a:latin typeface="Times New Roman" pitchFamily="18" charset="0"/>
                <a:cs typeface="Times New Roman" pitchFamily="18" charset="0"/>
              </a:rPr>
              <a:t>đặc biệt là </a:t>
            </a:r>
            <a:r>
              <a:rPr lang="en-US" sz="3000" b="1" dirty="0" smtClean="0">
                <a:solidFill>
                  <a:srgbClr val="FFC000"/>
                </a:solidFill>
                <a:latin typeface="Times New Roman" pitchFamily="18" charset="0"/>
                <a:cs typeface="Times New Roman" pitchFamily="18" charset="0"/>
              </a:rPr>
              <a:t>KH</a:t>
            </a:r>
            <a:r>
              <a:rPr lang="vi-VN" sz="3000" b="1" dirty="0" smtClean="0">
                <a:solidFill>
                  <a:srgbClr val="FFC000"/>
                </a:solidFill>
                <a:latin typeface="Times New Roman" pitchFamily="18" charset="0"/>
                <a:cs typeface="Times New Roman" pitchFamily="18" charset="0"/>
              </a:rPr>
              <a:t> </a:t>
            </a:r>
            <a:r>
              <a:rPr lang="vi-VN" sz="3000" b="1" dirty="0" smtClean="0">
                <a:solidFill>
                  <a:srgbClr val="FFC000"/>
                </a:solidFill>
                <a:latin typeface="Times New Roman" pitchFamily="18" charset="0"/>
                <a:cs typeface="Times New Roman" pitchFamily="18" charset="0"/>
              </a:rPr>
              <a:t>giáo dục </a:t>
            </a:r>
            <a:r>
              <a:rPr lang="vi-VN" sz="3000" b="1" dirty="0" smtClean="0">
                <a:solidFill>
                  <a:srgbClr val="FFC000"/>
                </a:solidFill>
                <a:latin typeface="Times New Roman" pitchFamily="18" charset="0"/>
                <a:cs typeface="Times New Roman" pitchFamily="18" charset="0"/>
              </a:rPr>
              <a:t>và</a:t>
            </a:r>
            <a:r>
              <a:rPr lang="en-US" sz="3000" b="1" dirty="0" smtClean="0">
                <a:solidFill>
                  <a:srgbClr val="FFC000"/>
                </a:solidFill>
                <a:latin typeface="Times New Roman" pitchFamily="18" charset="0"/>
                <a:cs typeface="Times New Roman" pitchFamily="18" charset="0"/>
              </a:rPr>
              <a:t> </a:t>
            </a:r>
            <a:r>
              <a:rPr lang="vi-VN" sz="3000" b="1" dirty="0" smtClean="0">
                <a:solidFill>
                  <a:srgbClr val="FFC000"/>
                </a:solidFill>
                <a:latin typeface="Times New Roman" pitchFamily="18" charset="0"/>
                <a:cs typeface="Times New Roman" pitchFamily="18" charset="0"/>
              </a:rPr>
              <a:t>quản </a:t>
            </a:r>
            <a:r>
              <a:rPr lang="vi-VN" sz="3000" b="1" dirty="0" smtClean="0">
                <a:solidFill>
                  <a:srgbClr val="FFC000"/>
                </a:solidFill>
                <a:latin typeface="Times New Roman" pitchFamily="18" charset="0"/>
                <a:cs typeface="Times New Roman" pitchFamily="18" charset="0"/>
              </a:rPr>
              <a:t>lý </a:t>
            </a:r>
            <a:endParaRPr lang="en-US" sz="3000" b="1" dirty="0" smtClean="0">
              <a:solidFill>
                <a:srgbClr val="FFC000"/>
              </a:solidFill>
              <a:latin typeface="Times New Roman" pitchFamily="18" charset="0"/>
              <a:cs typeface="Times New Roman" pitchFamily="18" charset="0"/>
            </a:endParaRPr>
          </a:p>
        </p:txBody>
      </p:sp>
      <p:sp>
        <p:nvSpPr>
          <p:cNvPr id="2" name="Rectangle 1"/>
          <p:cNvSpPr/>
          <p:nvPr/>
        </p:nvSpPr>
        <p:spPr>
          <a:xfrm>
            <a:off x="228600" y="1177951"/>
            <a:ext cx="8839200" cy="4708981"/>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Quan </a:t>
            </a:r>
            <a:r>
              <a:rPr lang="vi-VN" sz="2800" dirty="0">
                <a:latin typeface="Times New Roman" pitchFamily="18" charset="0"/>
                <a:cs typeface="Times New Roman" pitchFamily="18" charset="0"/>
              </a:rPr>
              <a:t>tâm </a:t>
            </a:r>
            <a:r>
              <a:rPr lang="en-US" sz="2800" dirty="0" smtClean="0">
                <a:latin typeface="Times New Roman" pitchFamily="18" charset="0"/>
                <a:cs typeface="Times New Roman" pitchFamily="18" charset="0"/>
              </a:rPr>
              <a:t>NCKH </a:t>
            </a:r>
            <a:r>
              <a:rPr lang="vi-VN" sz="2800" dirty="0" smtClean="0">
                <a:latin typeface="Times New Roman" pitchFamily="18" charset="0"/>
                <a:cs typeface="Times New Roman" pitchFamily="18" charset="0"/>
              </a:rPr>
              <a:t>ứng </a:t>
            </a:r>
            <a:r>
              <a:rPr lang="vi-VN" sz="2800" dirty="0">
                <a:latin typeface="Times New Roman" pitchFamily="18" charset="0"/>
                <a:cs typeface="Times New Roman" pitchFamily="18" charset="0"/>
              </a:rPr>
              <a:t>dụng, </a:t>
            </a: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năng lực, hiệu quả </a:t>
            </a:r>
            <a:r>
              <a:rPr lang="en-US" sz="2800" dirty="0" smtClean="0">
                <a:latin typeface="Times New Roman" pitchFamily="18" charset="0"/>
                <a:cs typeface="Times New Roman" pitchFamily="18" charset="0"/>
              </a:rPr>
              <a:t>NCKH </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Có </a:t>
            </a:r>
            <a:r>
              <a:rPr lang="vi-VN" sz="2800" dirty="0">
                <a:latin typeface="Times New Roman" pitchFamily="18" charset="0"/>
                <a:cs typeface="Times New Roman" pitchFamily="18" charset="0"/>
              </a:rPr>
              <a:t>chính sách </a:t>
            </a:r>
            <a:r>
              <a:rPr lang="en-US" sz="2800" dirty="0" err="1" smtClean="0">
                <a:latin typeface="Times New Roman" pitchFamily="18" charset="0"/>
                <a:cs typeface="Times New Roman" pitchFamily="18" charset="0"/>
              </a:rPr>
              <a:t>khuyến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khích</a:t>
            </a:r>
            <a:r>
              <a:rPr lang="en-US" sz="2800" dirty="0" smtClean="0">
                <a:latin typeface="Times New Roman" pitchFamily="18" charset="0"/>
                <a:cs typeface="Times New Roman" pitchFamily="18" charset="0"/>
              </a:rPr>
              <a:t> HS</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SV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nghiên cứu khoa học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Thành </a:t>
            </a:r>
            <a:r>
              <a:rPr lang="vi-VN" sz="2800" dirty="0">
                <a:latin typeface="Times New Roman" pitchFamily="18" charset="0"/>
                <a:cs typeface="Times New Roman" pitchFamily="18" charset="0"/>
              </a:rPr>
              <a:t>lập trung tâm </a:t>
            </a:r>
            <a:r>
              <a:rPr lang="en-US" sz="2800" dirty="0" smtClean="0">
                <a:latin typeface="Times New Roman" pitchFamily="18" charset="0"/>
                <a:cs typeface="Times New Roman" pitchFamily="18" charset="0"/>
              </a:rPr>
              <a:t>NC</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a:t>
            </a:r>
            <a:r>
              <a:rPr lang="en-US" sz="2800" dirty="0" smtClean="0">
                <a:latin typeface="Times New Roman" pitchFamily="18" charset="0"/>
                <a:cs typeface="Times New Roman" pitchFamily="18" charset="0"/>
              </a:rPr>
              <a:t>CGCN</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để ứng dụng </a:t>
            </a:r>
            <a:r>
              <a:rPr lang="vi-VN" sz="2800" dirty="0" smtClean="0">
                <a:latin typeface="Times New Roman" pitchFamily="18" charset="0"/>
                <a:cs typeface="Times New Roman" pitchFamily="18" charset="0"/>
              </a:rPr>
              <a:t>các </a:t>
            </a:r>
            <a:r>
              <a:rPr lang="vi-VN" sz="2800" dirty="0">
                <a:latin typeface="Times New Roman" pitchFamily="18" charset="0"/>
                <a:cs typeface="Times New Roman" pitchFamily="18" charset="0"/>
              </a:rPr>
              <a:t>công trình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a:t>
            </a:r>
            <a:r>
              <a:rPr lang="en-US" sz="2800" dirty="0" smtClean="0">
                <a:latin typeface="Times New Roman" pitchFamily="18" charset="0"/>
                <a:cs typeface="Times New Roman" pitchFamily="18" charset="0"/>
              </a:rPr>
              <a:t>CN</a:t>
            </a:r>
            <a:r>
              <a:rPr lang="vi-VN" sz="2800" dirty="0" smtClean="0">
                <a:latin typeface="Times New Roman" pitchFamily="18" charset="0"/>
                <a:cs typeface="Times New Roman" pitchFamily="18" charset="0"/>
              </a:rPr>
              <a:t>. Hỗ </a:t>
            </a:r>
            <a:r>
              <a:rPr lang="vi-VN" sz="2800" dirty="0">
                <a:latin typeface="Times New Roman" pitchFamily="18" charset="0"/>
                <a:cs typeface="Times New Roman" pitchFamily="18" charset="0"/>
              </a:rPr>
              <a:t>trợ đăng ký </a:t>
            </a:r>
            <a:r>
              <a:rPr lang="en-US" sz="2800" dirty="0" smtClean="0">
                <a:latin typeface="Times New Roman" pitchFamily="18" charset="0"/>
                <a:cs typeface="Times New Roman" pitchFamily="18" charset="0"/>
              </a:rPr>
              <a:t>SHTT,</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SC</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phát minh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số lượng và chất lượng đề tài </a:t>
            </a:r>
            <a:r>
              <a:rPr lang="en-US" sz="2800" dirty="0" smtClean="0">
                <a:latin typeface="Times New Roman" pitchFamily="18" charset="0"/>
                <a:cs typeface="Times New Roman" pitchFamily="18" charset="0"/>
              </a:rPr>
              <a:t>KHCN </a:t>
            </a:r>
            <a:r>
              <a:rPr lang="vi-VN" sz="2800" dirty="0" smtClean="0">
                <a:latin typeface="Times New Roman" pitchFamily="18" charset="0"/>
                <a:cs typeface="Times New Roman" pitchFamily="18" charset="0"/>
              </a:rPr>
              <a:t>các </a:t>
            </a:r>
            <a:r>
              <a:rPr lang="vi-VN" sz="2800" dirty="0"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đẩy mạnh các </a:t>
            </a:r>
            <a:r>
              <a:rPr lang="en-US" sz="2800" dirty="0" smtClean="0">
                <a:latin typeface="Times New Roman" pitchFamily="18" charset="0"/>
                <a:cs typeface="Times New Roman" pitchFamily="18" charset="0"/>
              </a:rPr>
              <a:t>NC</a:t>
            </a:r>
            <a:r>
              <a:rPr lang="vi-VN" sz="2800" dirty="0" smtClean="0">
                <a:latin typeface="Times New Roman" pitchFamily="18" charset="0"/>
                <a:cs typeface="Times New Roman" pitchFamily="18" charset="0"/>
              </a:rPr>
              <a:t> ứng dụng, chuyển giao </a:t>
            </a:r>
            <a:r>
              <a:rPr lang="en-US" sz="2800" dirty="0" smtClean="0">
                <a:latin typeface="Times New Roman" pitchFamily="18" charset="0"/>
                <a:cs typeface="Times New Roman" pitchFamily="18" charset="0"/>
              </a:rPr>
              <a:t>CN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N</a:t>
            </a:r>
            <a:r>
              <a:rPr lang="vi-VN" sz="2800" dirty="0" smtClean="0">
                <a:latin typeface="Times New Roman" pitchFamily="18" charset="0"/>
                <a:cs typeface="Times New Roman" pitchFamily="18" charset="0"/>
              </a:rPr>
              <a:t>ăm 2015</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có </a:t>
            </a:r>
            <a:r>
              <a:rPr lang="vi-VN" sz="2800" dirty="0" smtClean="0">
                <a:latin typeface="Times New Roman" pitchFamily="18" charset="0"/>
                <a:cs typeface="Times New Roman" pitchFamily="18" charset="0"/>
              </a:rPr>
              <a:t>80</a:t>
            </a:r>
            <a:r>
              <a:rPr lang="vi-VN"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t</a:t>
            </a:r>
            <a:r>
              <a:rPr lang="vi-VN" sz="2800" dirty="0" smtClean="0">
                <a:latin typeface="Times New Roman" pitchFamily="18" charset="0"/>
                <a:cs typeface="Times New Roman" pitchFamily="18" charset="0"/>
              </a:rPr>
              <a:t>hạc </a:t>
            </a:r>
            <a:r>
              <a:rPr lang="vi-VN" sz="2800" dirty="0">
                <a:latin typeface="Times New Roman" pitchFamily="18" charset="0"/>
                <a:cs typeface="Times New Roman" pitchFamily="18" charset="0"/>
              </a:rPr>
              <a:t>sĩ </a:t>
            </a:r>
            <a:r>
              <a:rPr lang="vi-VN" sz="2800" dirty="0" smtClean="0">
                <a:latin typeface="Times New Roman" pitchFamily="18" charset="0"/>
                <a:cs typeface="Times New Roman" pitchFamily="18" charset="0"/>
              </a:rPr>
              <a:t>chủ </a:t>
            </a:r>
            <a:r>
              <a:rPr lang="vi-VN" sz="2800" dirty="0">
                <a:latin typeface="Times New Roman" pitchFamily="18" charset="0"/>
                <a:cs typeface="Times New Roman" pitchFamily="18" charset="0"/>
              </a:rPr>
              <a:t>trì ít nhất 1 đề tài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70%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tham gia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tham gia 2 đề tài </a:t>
            </a:r>
            <a:r>
              <a:rPr lang="en-US" sz="2800" dirty="0" smtClean="0">
                <a:latin typeface="Times New Roman" pitchFamily="18" charset="0"/>
                <a:cs typeface="Times New Roman" pitchFamily="18" charset="0"/>
              </a:rPr>
              <a:t>KHCN </a:t>
            </a:r>
            <a:r>
              <a:rPr lang="vi-VN" sz="2800" dirty="0" smtClean="0">
                <a:latin typeface="Times New Roman" pitchFamily="18" charset="0"/>
                <a:cs typeface="Times New Roman" pitchFamily="18" charset="0"/>
              </a:rPr>
              <a:t>cấp </a:t>
            </a:r>
            <a:r>
              <a:rPr lang="vi-VN" sz="2800" dirty="0">
                <a:latin typeface="Times New Roman" pitchFamily="18" charset="0"/>
                <a:cs typeface="Times New Roman" pitchFamily="18" charset="0"/>
              </a:rPr>
              <a:t>Bộ và Sở.</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6723358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154998"/>
            <a:ext cx="8839200" cy="5139869"/>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tập san nội bộ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Nghiên </a:t>
            </a:r>
            <a:r>
              <a:rPr lang="vi-VN" sz="2800" dirty="0">
                <a:latin typeface="Times New Roman" pitchFamily="18" charset="0"/>
                <a:cs typeface="Times New Roman" pitchFamily="18" charset="0"/>
              </a:rPr>
              <a:t>cứu mô hình quản lý tổng thể TQM để nâng cao chất lượng hoạt động </a:t>
            </a:r>
            <a:r>
              <a:rPr lang="en-US" sz="2800" dirty="0" smtClean="0">
                <a:latin typeface="Times New Roman" pitchFamily="18" charset="0"/>
                <a:cs typeface="Times New Roman" pitchFamily="18" charset="0"/>
              </a:rPr>
              <a:t>KHCN</a:t>
            </a:r>
            <a:r>
              <a:rPr lang="vi-VN" sz="2800" dirty="0" smtClean="0">
                <a:latin typeface="Times New Roman" pitchFamily="18" charset="0"/>
                <a:cs typeface="Times New Roman" pitchFamily="18" charset="0"/>
              </a:rPr>
              <a:t>; cải tiến phương pháp đánh giá kết quả các đề tài </a:t>
            </a:r>
            <a:r>
              <a:rPr lang="en-US" sz="2800" dirty="0" smtClean="0">
                <a:latin typeface="Times New Roman" pitchFamily="18" charset="0"/>
                <a:cs typeface="Times New Roman" pitchFamily="18" charset="0"/>
              </a:rPr>
              <a:t>NCKH </a:t>
            </a:r>
            <a:r>
              <a:rPr lang="vi-VN" sz="2800" dirty="0" smtClean="0">
                <a:latin typeface="Times New Roman" pitchFamily="18" charset="0"/>
                <a:cs typeface="Times New Roman" pitchFamily="18" charset="0"/>
              </a:rPr>
              <a:t>theo các chủ đề của đề tài.</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Bố </a:t>
            </a:r>
            <a:r>
              <a:rPr lang="vi-VN" sz="2800" dirty="0">
                <a:latin typeface="Times New Roman" pitchFamily="18" charset="0"/>
                <a:cs typeface="Times New Roman" pitchFamily="18" charset="0"/>
              </a:rPr>
              <a:t>trí tối thiểu 1% ngân sách nhà nước hàng năm để thực hiện các nhiệm vụ </a:t>
            </a:r>
            <a:r>
              <a:rPr lang="en-US" sz="2800" dirty="0" smtClean="0">
                <a:latin typeface="Times New Roman" pitchFamily="18" charset="0"/>
                <a:cs typeface="Times New Roman" pitchFamily="18" charset="0"/>
              </a:rPr>
              <a:t>KH&amp;CN </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cường đầu tư </a:t>
            </a:r>
            <a:r>
              <a:rPr lang="en-US" sz="2800" dirty="0" smtClean="0">
                <a:latin typeface="Times New Roman" pitchFamily="18" charset="0"/>
                <a:cs typeface="Times New Roman" pitchFamily="18" charset="0"/>
              </a:rPr>
              <a:t>CSVC</a:t>
            </a:r>
            <a:r>
              <a:rPr lang="vi-VN" sz="2800" dirty="0" smtClean="0">
                <a:latin typeface="Times New Roman" pitchFamily="18" charset="0"/>
                <a:cs typeface="Times New Roman" pitchFamily="18" charset="0"/>
              </a:rPr>
              <a:t> đáp </a:t>
            </a:r>
            <a:r>
              <a:rPr lang="vi-VN" sz="2800" dirty="0">
                <a:latin typeface="Times New Roman" pitchFamily="18" charset="0"/>
                <a:cs typeface="Times New Roman" pitchFamily="18" charset="0"/>
              </a:rPr>
              <a:t>ứng cho </a:t>
            </a:r>
            <a:r>
              <a:rPr lang="en-US" sz="2800" dirty="0" err="1" smtClean="0">
                <a:latin typeface="Times New Roman" pitchFamily="18" charset="0"/>
                <a:cs typeface="Times New Roman" pitchFamily="18" charset="0"/>
              </a:rPr>
              <a:t>GViên</a:t>
            </a:r>
            <a:r>
              <a:rPr lang="en-US" sz="2800" dirty="0" smtClean="0">
                <a:latin typeface="Times New Roman" pitchFamily="18" charset="0"/>
                <a:cs typeface="Times New Roman" pitchFamily="18" charset="0"/>
              </a:rPr>
              <a:t> 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hỗ trợ nâng cao năng lực sáng tạo cho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Hoàn </a:t>
            </a:r>
            <a:r>
              <a:rPr lang="vi-VN" sz="2800" dirty="0">
                <a:latin typeface="Times New Roman" pitchFamily="18" charset="0"/>
                <a:cs typeface="Times New Roman" pitchFamily="18" charset="0"/>
              </a:rPr>
              <a:t>thiện và tăng cường cơ chế quản lý, đề xuất các biện pháp khuyến </a:t>
            </a:r>
            <a:r>
              <a:rPr lang="vi-VN" sz="2800" dirty="0" smtClean="0">
                <a:latin typeface="Times New Roman" pitchFamily="18" charset="0"/>
                <a:cs typeface="Times New Roman" pitchFamily="18" charset="0"/>
              </a:rPr>
              <a:t>khích</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huy động và tạo điều kiện về thời gian, kinh phí để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tham </a:t>
            </a:r>
            <a:r>
              <a:rPr lang="vi-VN" sz="2800" dirty="0">
                <a:latin typeface="Times New Roman" pitchFamily="18" charset="0"/>
                <a:cs typeface="Times New Roman" pitchFamily="18" charset="0"/>
              </a:rPr>
              <a:t>gia đề tài cấp Bộ,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Thành phố.</a:t>
            </a:r>
            <a:endParaRPr lang="en-US" sz="2800" dirty="0">
              <a:latin typeface="Times New Roman" pitchFamily="18" charset="0"/>
              <a:cs typeface="Times New Roman" pitchFamily="18" charset="0"/>
            </a:endParaRPr>
          </a:p>
        </p:txBody>
      </p:sp>
      <p:sp>
        <p:nvSpPr>
          <p:cNvPr id="4" name="Rectangle 3"/>
          <p:cNvSpPr/>
          <p:nvPr/>
        </p:nvSpPr>
        <p:spPr>
          <a:xfrm>
            <a:off x="304800" y="152400"/>
            <a:ext cx="8534400" cy="954107"/>
          </a:xfrm>
          <a:prstGeom prst="rect">
            <a:avLst/>
          </a:prstGeom>
        </p:spPr>
        <p:txBody>
          <a:bodyPr wrap="square">
            <a:spAutoFit/>
          </a:bodyPr>
          <a:lstStyle/>
          <a:p>
            <a:pPr algn="just">
              <a:spcAft>
                <a:spcPts val="600"/>
              </a:spcAft>
            </a:pPr>
            <a:r>
              <a:rPr lang="en-US" sz="2800" b="1" dirty="0">
                <a:solidFill>
                  <a:srgbClr val="FFC000"/>
                </a:solidFill>
                <a:latin typeface="Times New Roman" pitchFamily="18" charset="0"/>
                <a:cs typeface="Times New Roman" pitchFamily="18" charset="0"/>
              </a:rPr>
              <a:t>7.  N</a:t>
            </a:r>
            <a:r>
              <a:rPr lang="vi-VN" sz="2800" b="1" dirty="0">
                <a:solidFill>
                  <a:srgbClr val="FFC000"/>
                </a:solidFill>
                <a:latin typeface="Times New Roman" pitchFamily="18" charset="0"/>
                <a:cs typeface="Times New Roman" pitchFamily="18" charset="0"/>
              </a:rPr>
              <a:t>âng cao hiệu quả </a:t>
            </a:r>
            <a:r>
              <a:rPr lang="en-US" sz="2800" b="1" dirty="0">
                <a:solidFill>
                  <a:srgbClr val="FFC000"/>
                </a:solidFill>
                <a:latin typeface="Times New Roman" pitchFamily="18" charset="0"/>
                <a:cs typeface="Times New Roman" pitchFamily="18" charset="0"/>
              </a:rPr>
              <a:t>NC</a:t>
            </a:r>
            <a:r>
              <a:rPr lang="vi-VN" sz="2800" b="1" dirty="0">
                <a:solidFill>
                  <a:srgbClr val="FFC000"/>
                </a:solidFill>
                <a:latin typeface="Times New Roman" pitchFamily="18" charset="0"/>
                <a:cs typeface="Times New Roman" pitchFamily="18" charset="0"/>
              </a:rPr>
              <a:t> và ứng dụng </a:t>
            </a:r>
            <a:r>
              <a:rPr lang="en-US" sz="2800" b="1" dirty="0">
                <a:solidFill>
                  <a:srgbClr val="FFC000"/>
                </a:solidFill>
                <a:latin typeface="Times New Roman" pitchFamily="18" charset="0"/>
                <a:cs typeface="Times New Roman" pitchFamily="18" charset="0"/>
              </a:rPr>
              <a:t>KH</a:t>
            </a:r>
            <a:r>
              <a:rPr lang="vi-VN" sz="2800" b="1" dirty="0">
                <a:solidFill>
                  <a:srgbClr val="FFC000"/>
                </a:solidFill>
                <a:latin typeface="Times New Roman" pitchFamily="18" charset="0"/>
                <a:cs typeface="Times New Roman" pitchFamily="18" charset="0"/>
              </a:rPr>
              <a:t>, </a:t>
            </a:r>
            <a:r>
              <a:rPr lang="en-US" sz="2800" b="1" dirty="0">
                <a:solidFill>
                  <a:srgbClr val="FFC000"/>
                </a:solidFill>
                <a:latin typeface="Times New Roman" pitchFamily="18" charset="0"/>
                <a:cs typeface="Times New Roman" pitchFamily="18" charset="0"/>
              </a:rPr>
              <a:t>CN</a:t>
            </a:r>
            <a:r>
              <a:rPr lang="vi-VN" sz="2800" b="1" dirty="0">
                <a:solidFill>
                  <a:srgbClr val="FFC000"/>
                </a:solidFill>
                <a:latin typeface="Times New Roman" pitchFamily="18" charset="0"/>
                <a:cs typeface="Times New Roman" pitchFamily="18" charset="0"/>
              </a:rPr>
              <a:t>, đặc biệt là </a:t>
            </a:r>
            <a:r>
              <a:rPr lang="en-US" sz="2800" b="1" dirty="0">
                <a:solidFill>
                  <a:srgbClr val="FFC000"/>
                </a:solidFill>
                <a:latin typeface="Times New Roman" pitchFamily="18" charset="0"/>
                <a:cs typeface="Times New Roman" pitchFamily="18" charset="0"/>
              </a:rPr>
              <a:t>KH</a:t>
            </a:r>
            <a:r>
              <a:rPr lang="vi-VN" sz="2800" b="1" dirty="0">
                <a:solidFill>
                  <a:srgbClr val="FFC000"/>
                </a:solidFill>
                <a:latin typeface="Times New Roman" pitchFamily="18" charset="0"/>
                <a:cs typeface="Times New Roman" pitchFamily="18" charset="0"/>
              </a:rPr>
              <a:t> giáo dục và</a:t>
            </a:r>
            <a:r>
              <a:rPr lang="en-US" sz="2800" b="1" dirty="0">
                <a:solidFill>
                  <a:srgbClr val="FFC000"/>
                </a:solidFill>
                <a:latin typeface="Times New Roman" pitchFamily="18" charset="0"/>
                <a:cs typeface="Times New Roman" pitchFamily="18" charset="0"/>
              </a:rPr>
              <a:t> </a:t>
            </a:r>
            <a:r>
              <a:rPr lang="vi-VN" sz="2800" b="1" dirty="0">
                <a:solidFill>
                  <a:srgbClr val="FFC000"/>
                </a:solidFill>
                <a:latin typeface="Times New Roman" pitchFamily="18" charset="0"/>
                <a:cs typeface="Times New Roman" pitchFamily="18" charset="0"/>
              </a:rPr>
              <a:t>quản lý </a:t>
            </a:r>
            <a:endParaRPr lang="en-US" sz="28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12609217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5"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grpSp>
        <p:nvGrpSpPr>
          <p:cNvPr id="2" name="Group 1"/>
          <p:cNvGrpSpPr/>
          <p:nvPr/>
        </p:nvGrpSpPr>
        <p:grpSpPr>
          <a:xfrm>
            <a:off x="0" y="152400"/>
            <a:ext cx="8991599" cy="6553200"/>
            <a:chOff x="967105" y="1447800"/>
            <a:chExt cx="6729095" cy="5029200"/>
          </a:xfrm>
        </p:grpSpPr>
        <p:grpSp>
          <p:nvGrpSpPr>
            <p:cNvPr id="6" name="Group 26"/>
            <p:cNvGrpSpPr>
              <a:grpSpLocks/>
            </p:cNvGrpSpPr>
            <p:nvPr/>
          </p:nvGrpSpPr>
          <p:grpSpPr bwMode="auto">
            <a:xfrm>
              <a:off x="2536554" y="1447800"/>
              <a:ext cx="3461291" cy="1407215"/>
              <a:chOff x="2086" y="1314"/>
              <a:chExt cx="1691" cy="845"/>
            </a:xfrm>
          </p:grpSpPr>
          <p:sp>
            <p:nvSpPr>
              <p:cNvPr id="8"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9"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0"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1"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16" name="AutoShape 18"/>
            <p:cNvSpPr>
              <a:spLocks noChangeArrowheads="1"/>
            </p:cNvSpPr>
            <p:nvPr/>
          </p:nvSpPr>
          <p:spPr bwMode="auto">
            <a:xfrm>
              <a:off x="5410200"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17" name="AutoShape 20"/>
            <p:cNvSpPr>
              <a:spLocks noChangeArrowheads="1"/>
            </p:cNvSpPr>
            <p:nvPr/>
          </p:nvSpPr>
          <p:spPr bwMode="auto">
            <a:xfrm>
              <a:off x="967105"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18" name="Freeform 23"/>
            <p:cNvSpPr>
              <a:spLocks/>
            </p:cNvSpPr>
            <p:nvPr/>
          </p:nvSpPr>
          <p:spPr bwMode="gray">
            <a:xfrm>
              <a:off x="3291038" y="2861810"/>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19" name="Freeform 25"/>
            <p:cNvSpPr>
              <a:spLocks/>
            </p:cNvSpPr>
            <p:nvPr/>
          </p:nvSpPr>
          <p:spPr bwMode="gray">
            <a:xfrm flipH="1">
              <a:off x="4436809" y="2868605"/>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20" name="Text Box 34"/>
            <p:cNvSpPr txBox="1">
              <a:spLocks noChangeArrowheads="1"/>
            </p:cNvSpPr>
            <p:nvPr/>
          </p:nvSpPr>
          <p:spPr bwMode="gray">
            <a:xfrm>
              <a:off x="1052360" y="3330476"/>
              <a:ext cx="2071840" cy="2409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Khuyến </a:t>
              </a:r>
              <a:r>
                <a:rPr lang="vi-VN" sz="2200" dirty="0">
                  <a:solidFill>
                    <a:srgbClr val="000000"/>
                  </a:solidFill>
                  <a:latin typeface="Times New Roman" pitchFamily="18" charset="0"/>
                  <a:cs typeface="Times New Roman" pitchFamily="18" charset="0"/>
                </a:rPr>
                <a:t>khích việc học tập và </a:t>
              </a:r>
              <a:r>
                <a:rPr lang="en-US" sz="2200" dirty="0" smtClean="0">
                  <a:solidFill>
                    <a:srgbClr val="000000"/>
                  </a:solidFill>
                  <a:latin typeface="Times New Roman" pitchFamily="18" charset="0"/>
                  <a:cs typeface="Times New Roman" pitchFamily="18" charset="0"/>
                </a:rPr>
                <a:t>NC</a:t>
              </a:r>
              <a:r>
                <a:rPr lang="vi-VN" sz="2200" dirty="0" smtClean="0">
                  <a:solidFill>
                    <a:srgbClr val="000000"/>
                  </a:solidFill>
                  <a:latin typeface="Times New Roman" pitchFamily="18" charset="0"/>
                  <a:cs typeface="Times New Roman" pitchFamily="18" charset="0"/>
                </a:rPr>
                <a:t> </a:t>
              </a:r>
              <a:r>
                <a:rPr lang="vi-VN" sz="2200" dirty="0">
                  <a:solidFill>
                    <a:srgbClr val="000000"/>
                  </a:solidFill>
                  <a:latin typeface="Times New Roman" pitchFamily="18" charset="0"/>
                  <a:cs typeface="Times New Roman" pitchFamily="18" charset="0"/>
                </a:rPr>
                <a:t>ở nước ngoài </a:t>
              </a:r>
              <a:r>
                <a:rPr lang="vi-VN" sz="2200" dirty="0" smtClean="0">
                  <a:solidFill>
                    <a:srgbClr val="000000"/>
                  </a:solidFill>
                  <a:latin typeface="Times New Roman" pitchFamily="18" charset="0"/>
                  <a:cs typeface="Times New Roman" pitchFamily="18" charset="0"/>
                </a:rPr>
                <a:t>bằng </a:t>
              </a:r>
              <a:r>
                <a:rPr lang="vi-VN" sz="2200" dirty="0">
                  <a:solidFill>
                    <a:srgbClr val="000000"/>
                  </a:solidFill>
                  <a:latin typeface="Times New Roman" pitchFamily="18" charset="0"/>
                  <a:cs typeface="Times New Roman" pitchFamily="18" charset="0"/>
                </a:rPr>
                <a:t>kinh phí ngoài ngân sách </a:t>
              </a:r>
              <a:r>
                <a:rPr lang="en-US" sz="2200" dirty="0" smtClean="0">
                  <a:solidFill>
                    <a:srgbClr val="000000"/>
                  </a:solidFill>
                  <a:latin typeface="Times New Roman" pitchFamily="18" charset="0"/>
                  <a:cs typeface="Times New Roman" pitchFamily="18" charset="0"/>
                </a:rPr>
                <a:t>NN</a:t>
              </a:r>
              <a:r>
                <a:rPr lang="vi-VN" sz="2200" dirty="0" smtClean="0">
                  <a:solidFill>
                    <a:srgbClr val="000000"/>
                  </a:solidFill>
                  <a:latin typeface="Times New Roman" pitchFamily="18" charset="0"/>
                  <a:cs typeface="Times New Roman" pitchFamily="18" charset="0"/>
                </a:rPr>
                <a:t>.</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X</a:t>
              </a:r>
              <a:r>
                <a:rPr lang="vi-VN" sz="2200" dirty="0" smtClean="0">
                  <a:solidFill>
                    <a:srgbClr val="000000"/>
                  </a:solidFill>
                  <a:latin typeface="Times New Roman" pitchFamily="18" charset="0"/>
                  <a:cs typeface="Times New Roman" pitchFamily="18" charset="0"/>
                </a:rPr>
                <a:t>ây </a:t>
              </a:r>
              <a:r>
                <a:rPr lang="vi-VN" sz="2200" dirty="0">
                  <a:solidFill>
                    <a:srgbClr val="000000"/>
                  </a:solidFill>
                  <a:latin typeface="Times New Roman" pitchFamily="18" charset="0"/>
                  <a:cs typeface="Times New Roman" pitchFamily="18" charset="0"/>
                </a:rPr>
                <a:t>dựng đề án liên kết </a:t>
              </a:r>
              <a:r>
                <a:rPr lang="en-US" sz="2200" dirty="0" smtClean="0">
                  <a:solidFill>
                    <a:srgbClr val="000000"/>
                  </a:solidFill>
                  <a:latin typeface="Times New Roman" pitchFamily="18" charset="0"/>
                  <a:cs typeface="Times New Roman" pitchFamily="18" charset="0"/>
                </a:rPr>
                <a:t>ĐT </a:t>
              </a:r>
              <a:r>
                <a:rPr lang="vi-VN" sz="2200" dirty="0" smtClean="0">
                  <a:solidFill>
                    <a:srgbClr val="000000"/>
                  </a:solidFill>
                  <a:latin typeface="Times New Roman" pitchFamily="18" charset="0"/>
                  <a:cs typeface="Times New Roman" pitchFamily="18" charset="0"/>
                </a:rPr>
                <a:t>với </a:t>
              </a:r>
              <a:r>
                <a:rPr lang="vi-VN" sz="2200" dirty="0" smtClean="0">
                  <a:solidFill>
                    <a:srgbClr val="000000"/>
                  </a:solidFill>
                  <a:latin typeface="Times New Roman" pitchFamily="18" charset="0"/>
                  <a:cs typeface="Times New Roman" pitchFamily="18" charset="0"/>
                </a:rPr>
                <a:t>cơ </a:t>
              </a:r>
              <a:r>
                <a:rPr lang="vi-VN" sz="2200" dirty="0">
                  <a:solidFill>
                    <a:srgbClr val="000000"/>
                  </a:solidFill>
                  <a:latin typeface="Times New Roman" pitchFamily="18" charset="0"/>
                  <a:cs typeface="Times New Roman" pitchFamily="18" charset="0"/>
                </a:rPr>
                <a:t>sở đào tạo nước </a:t>
              </a:r>
              <a:r>
                <a:rPr lang="vi-VN" sz="2200" dirty="0" smtClean="0">
                  <a:solidFill>
                    <a:srgbClr val="000000"/>
                  </a:solidFill>
                  <a:latin typeface="Times New Roman" pitchFamily="18" charset="0"/>
                  <a:cs typeface="Times New Roman" pitchFamily="18" charset="0"/>
                </a:rPr>
                <a:t>ngoài.</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Tăng cường </a:t>
              </a:r>
              <a:r>
                <a:rPr lang="vi-VN" sz="2200" dirty="0">
                  <a:solidFill>
                    <a:srgbClr val="000000"/>
                  </a:solidFill>
                  <a:latin typeface="Times New Roman" pitchFamily="18" charset="0"/>
                  <a:cs typeface="Times New Roman" pitchFamily="18" charset="0"/>
                </a:rPr>
                <a:t>giao lưu văn </a:t>
              </a:r>
              <a:r>
                <a:rPr lang="vi-VN" sz="2200" dirty="0" smtClean="0">
                  <a:solidFill>
                    <a:srgbClr val="000000"/>
                  </a:solidFill>
                  <a:latin typeface="Times New Roman" pitchFamily="18" charset="0"/>
                  <a:cs typeface="Times New Roman" pitchFamily="18" charset="0"/>
                </a:rPr>
                <a:t>hoá</a:t>
              </a:r>
              <a:r>
                <a:rPr lang="en-US" sz="2200" dirty="0" smtClean="0">
                  <a:solidFill>
                    <a:srgbClr val="000000"/>
                  </a:solidFill>
                  <a:latin typeface="Times New Roman" pitchFamily="18" charset="0"/>
                  <a:cs typeface="Times New Roman" pitchFamily="18" charset="0"/>
                </a:rPr>
                <a:t>,</a:t>
              </a:r>
              <a:r>
                <a:rPr lang="vi-VN" sz="2200" dirty="0" smtClean="0">
                  <a:solidFill>
                    <a:srgbClr val="000000"/>
                  </a:solidFill>
                  <a:latin typeface="Times New Roman" pitchFamily="18" charset="0"/>
                  <a:cs typeface="Times New Roman" pitchFamily="18" charset="0"/>
                </a:rPr>
                <a:t> </a:t>
              </a:r>
              <a:r>
                <a:rPr lang="vi-VN" sz="2200" dirty="0">
                  <a:solidFill>
                    <a:srgbClr val="000000"/>
                  </a:solidFill>
                  <a:latin typeface="Times New Roman" pitchFamily="18" charset="0"/>
                  <a:cs typeface="Times New Roman" pitchFamily="18" charset="0"/>
                </a:rPr>
                <a:t>học thuật </a:t>
              </a:r>
              <a:r>
                <a:rPr lang="en-US" sz="2200" dirty="0" smtClean="0">
                  <a:solidFill>
                    <a:srgbClr val="000000"/>
                  </a:solidFill>
                  <a:latin typeface="Times New Roman" pitchFamily="18" charset="0"/>
                  <a:cs typeface="Times New Roman" pitchFamily="18" charset="0"/>
                </a:rPr>
                <a:t>QT</a:t>
              </a:r>
              <a:r>
                <a:rPr lang="vi-VN" sz="2000" dirty="0" smtClean="0">
                  <a:solidFill>
                    <a:srgbClr val="000000"/>
                  </a:solidFill>
                  <a:latin typeface="Times New Roman" pitchFamily="18" charset="0"/>
                  <a:cs typeface="Times New Roman" pitchFamily="18" charset="0"/>
                </a:rPr>
                <a:t>.</a:t>
              </a:r>
              <a:endParaRPr lang="en-US" sz="2000" dirty="0">
                <a:solidFill>
                  <a:srgbClr val="000000"/>
                </a:solidFill>
                <a:latin typeface="Times New Roman" pitchFamily="18" charset="0"/>
                <a:cs typeface="Times New Roman" pitchFamily="18" charset="0"/>
              </a:endParaRPr>
            </a:p>
          </p:txBody>
        </p:sp>
        <p:sp>
          <p:nvSpPr>
            <p:cNvPr id="21" name="Text Box 34"/>
            <p:cNvSpPr txBox="1">
              <a:spLocks noChangeArrowheads="1"/>
            </p:cNvSpPr>
            <p:nvPr/>
          </p:nvSpPr>
          <p:spPr bwMode="gray">
            <a:xfrm>
              <a:off x="5479180" y="3276600"/>
              <a:ext cx="2140820" cy="2409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0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Tăng </a:t>
              </a:r>
              <a:r>
                <a:rPr lang="vi-VN" sz="2200" dirty="0">
                  <a:solidFill>
                    <a:srgbClr val="000000"/>
                  </a:solidFill>
                  <a:latin typeface="Times New Roman" pitchFamily="18" charset="0"/>
                  <a:cs typeface="Times New Roman" pitchFamily="18" charset="0"/>
                </a:rPr>
                <a:t>cường đầu tư nguồn lực </a:t>
              </a:r>
              <a:r>
                <a:rPr lang="vi-VN" sz="2200" dirty="0" smtClean="0">
                  <a:solidFill>
                    <a:srgbClr val="000000"/>
                  </a:solidFill>
                  <a:latin typeface="Times New Roman" pitchFamily="18" charset="0"/>
                  <a:cs typeface="Times New Roman" pitchFamily="18" charset="0"/>
                </a:rPr>
                <a:t>hoạt </a:t>
              </a:r>
              <a:r>
                <a:rPr lang="vi-VN" sz="2200" dirty="0">
                  <a:solidFill>
                    <a:srgbClr val="000000"/>
                  </a:solidFill>
                  <a:latin typeface="Times New Roman" pitchFamily="18" charset="0"/>
                  <a:cs typeface="Times New Roman" pitchFamily="18" charset="0"/>
                </a:rPr>
                <a:t>động </a:t>
              </a:r>
              <a:r>
                <a:rPr lang="en-US" sz="2200" dirty="0" smtClean="0">
                  <a:solidFill>
                    <a:srgbClr val="000000"/>
                  </a:solidFill>
                  <a:latin typeface="Times New Roman" pitchFamily="18" charset="0"/>
                  <a:cs typeface="Times New Roman" pitchFamily="18" charset="0"/>
                </a:rPr>
                <a:t>HTQT</a:t>
              </a:r>
              <a:r>
                <a:rPr lang="vi-VN"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duy </a:t>
              </a:r>
              <a:r>
                <a:rPr lang="vi-VN" sz="2200" dirty="0">
                  <a:solidFill>
                    <a:srgbClr val="000000"/>
                  </a:solidFill>
                  <a:latin typeface="Times New Roman" pitchFamily="18" charset="0"/>
                  <a:cs typeface="Times New Roman" pitchFamily="18" charset="0"/>
                </a:rPr>
                <a:t>trì </a:t>
              </a:r>
              <a:r>
                <a:rPr lang="vi-VN" sz="2200" dirty="0" smtClean="0">
                  <a:solidFill>
                    <a:srgbClr val="000000"/>
                  </a:solidFill>
                  <a:latin typeface="Times New Roman" pitchFamily="18" charset="0"/>
                  <a:cs typeface="Times New Roman" pitchFamily="18" charset="0"/>
                </a:rPr>
                <a:t>với </a:t>
              </a:r>
              <a:r>
                <a:rPr lang="vi-VN" sz="2200" dirty="0">
                  <a:solidFill>
                    <a:srgbClr val="000000"/>
                  </a:solidFill>
                  <a:latin typeface="Times New Roman" pitchFamily="18" charset="0"/>
                  <a:cs typeface="Times New Roman" pitchFamily="18" charset="0"/>
                </a:rPr>
                <a:t>các đối tác chiến </a:t>
              </a:r>
              <a:r>
                <a:rPr lang="vi-VN" sz="2200" dirty="0" smtClean="0">
                  <a:solidFill>
                    <a:srgbClr val="000000"/>
                  </a:solidFill>
                  <a:latin typeface="Times New Roman" pitchFamily="18" charset="0"/>
                  <a:cs typeface="Times New Roman" pitchFamily="18" charset="0"/>
                </a:rPr>
                <a:t>lược.</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Tiến </a:t>
              </a:r>
              <a:r>
                <a:rPr lang="vi-VN" sz="2200" dirty="0">
                  <a:solidFill>
                    <a:srgbClr val="000000"/>
                  </a:solidFill>
                  <a:latin typeface="Times New Roman" pitchFamily="18" charset="0"/>
                  <a:cs typeface="Times New Roman" pitchFamily="18" charset="0"/>
                </a:rPr>
                <a:t>hành kiểm định chất lượng Trường nhằm xây dựng lộ trình liên kết đào tạo phù hợp với luật giáo </a:t>
              </a:r>
              <a:r>
                <a:rPr lang="vi-VN" sz="2200" dirty="0" smtClean="0">
                  <a:solidFill>
                    <a:srgbClr val="000000"/>
                  </a:solidFill>
                  <a:latin typeface="Times New Roman" pitchFamily="18" charset="0"/>
                  <a:cs typeface="Times New Roman" pitchFamily="18" charset="0"/>
                </a:rPr>
                <a:t>dục.</a:t>
              </a:r>
              <a:endParaRPr lang="en-US" sz="2200" dirty="0">
                <a:solidFill>
                  <a:srgbClr val="000000"/>
                </a:solidFill>
                <a:latin typeface="Times New Roman" pitchFamily="18" charset="0"/>
                <a:cs typeface="Times New Roman" pitchFamily="18" charset="0"/>
              </a:endParaRPr>
            </a:p>
          </p:txBody>
        </p:sp>
        <p:sp>
          <p:nvSpPr>
            <p:cNvPr id="3" name="Rectangle 2"/>
            <p:cNvSpPr/>
            <p:nvPr/>
          </p:nvSpPr>
          <p:spPr>
            <a:xfrm>
              <a:off x="2590800" y="1734740"/>
              <a:ext cx="3352800" cy="637742"/>
            </a:xfrm>
            <a:prstGeom prst="rect">
              <a:avLst/>
            </a:prstGeom>
          </p:spPr>
          <p:txBody>
            <a:bodyPr wrap="square">
              <a:spAutoFit/>
            </a:bodyPr>
            <a:lstStyle/>
            <a:p>
              <a:pPr algn="ctr">
                <a:spcAft>
                  <a:spcPts val="600"/>
                </a:spcAft>
              </a:pPr>
              <a:r>
                <a:rPr lang="en-US" sz="2400" b="1" dirty="0">
                  <a:solidFill>
                    <a:srgbClr val="FF0000"/>
                  </a:solidFill>
                  <a:latin typeface="Times New Roman" pitchFamily="18" charset="0"/>
                  <a:cs typeface="Times New Roman" pitchFamily="18" charset="0"/>
                </a:rPr>
                <a:t>8. </a:t>
              </a:r>
              <a:r>
                <a:rPr lang="en-US" sz="2400" b="1" dirty="0" smtClean="0">
                  <a:solidFill>
                    <a:srgbClr val="FF0000"/>
                  </a:solidFill>
                  <a:latin typeface="Times New Roman" pitchFamily="18" charset="0"/>
                  <a:cs typeface="Times New Roman" pitchFamily="18" charset="0"/>
                </a:rPr>
                <a:t>H</a:t>
              </a:r>
              <a:r>
                <a:rPr lang="vi-VN" sz="2400" b="1" dirty="0" smtClean="0">
                  <a:solidFill>
                    <a:srgbClr val="FF0000"/>
                  </a:solidFill>
                  <a:latin typeface="Times New Roman" pitchFamily="18" charset="0"/>
                  <a:cs typeface="Times New Roman" pitchFamily="18" charset="0"/>
                </a:rPr>
                <a:t>ội nhập</a:t>
              </a:r>
              <a:r>
                <a:rPr lang="en-US" sz="2400" b="1" dirty="0" smtClean="0">
                  <a:solidFill>
                    <a:srgbClr val="FF0000"/>
                  </a:solidFill>
                  <a:latin typeface="Times New Roman" pitchFamily="18" charset="0"/>
                  <a:cs typeface="Times New Roman" pitchFamily="18" charset="0"/>
                </a:rPr>
                <a:t>,</a:t>
              </a:r>
              <a:r>
                <a:rPr lang="vi-VN" sz="2400" b="1" dirty="0" smtClean="0">
                  <a:solidFill>
                    <a:srgbClr val="FF0000"/>
                  </a:solidFill>
                  <a:latin typeface="Times New Roman" pitchFamily="18" charset="0"/>
                  <a:cs typeface="Times New Roman" pitchFamily="18" charset="0"/>
                </a:rPr>
                <a:t> </a:t>
              </a:r>
              <a:r>
                <a:rPr lang="vi-VN" sz="2400" b="1" dirty="0">
                  <a:solidFill>
                    <a:srgbClr val="FF0000"/>
                  </a:solidFill>
                  <a:latin typeface="Times New Roman" pitchFamily="18" charset="0"/>
                  <a:cs typeface="Times New Roman" pitchFamily="18" charset="0"/>
                </a:rPr>
                <a:t>nâng cao hiệu quả hợp tác quốc tế trong </a:t>
              </a:r>
              <a:r>
                <a:rPr lang="en-US" sz="2400" b="1" dirty="0" smtClean="0">
                  <a:solidFill>
                    <a:srgbClr val="FF0000"/>
                  </a:solidFill>
                  <a:latin typeface="Times New Roman" pitchFamily="18" charset="0"/>
                  <a:cs typeface="Times New Roman" pitchFamily="18" charset="0"/>
                </a:rPr>
                <a:t>GD-ĐT</a:t>
              </a:r>
              <a:endParaRPr lang="en-US" sz="2400" b="1" dirty="0">
                <a:solidFill>
                  <a:srgbClr val="FF0000"/>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6640512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0"/>
            <a:ext cx="8991600" cy="6705601"/>
            <a:chOff x="200608" y="1371600"/>
            <a:chExt cx="8790992" cy="5334000"/>
          </a:xfrm>
        </p:grpSpPr>
        <p:sp>
          <p:nvSpPr>
            <p:cNvPr id="16" name="AutoShape 4"/>
            <p:cNvSpPr>
              <a:spLocks noChangeArrowheads="1"/>
            </p:cNvSpPr>
            <p:nvPr/>
          </p:nvSpPr>
          <p:spPr bwMode="invGray">
            <a:xfrm rot="16200000" flipH="1">
              <a:off x="2813844" y="3734593"/>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17" name="AutoShape 5"/>
            <p:cNvSpPr>
              <a:spLocks noChangeArrowheads="1"/>
            </p:cNvSpPr>
            <p:nvPr/>
          </p:nvSpPr>
          <p:spPr bwMode="invGray">
            <a:xfrm rot="5400000" flipH="1">
              <a:off x="5684044" y="3680618"/>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8" name="Group 27"/>
            <p:cNvGrpSpPr>
              <a:grpSpLocks/>
            </p:cNvGrpSpPr>
            <p:nvPr/>
          </p:nvGrpSpPr>
          <p:grpSpPr bwMode="auto">
            <a:xfrm>
              <a:off x="3222625" y="2617787"/>
              <a:ext cx="2563813" cy="2563813"/>
              <a:chOff x="2030" y="1104"/>
              <a:chExt cx="1615" cy="1615"/>
            </a:xfrm>
          </p:grpSpPr>
          <p:sp>
            <p:nvSpPr>
              <p:cNvPr id="19" name="Oval 7"/>
              <p:cNvSpPr>
                <a:spLocks noChangeArrowheads="1"/>
              </p:cNvSpPr>
              <p:nvPr/>
            </p:nvSpPr>
            <p:spPr bwMode="gray">
              <a:xfrm>
                <a:off x="2030" y="1104"/>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solidFill>
                  <a:schemeClr val="bg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0" name="Oval 8"/>
              <p:cNvSpPr>
                <a:spLocks noChangeArrowheads="1"/>
              </p:cNvSpPr>
              <p:nvPr/>
            </p:nvSpPr>
            <p:spPr bwMode="gray">
              <a:xfrm>
                <a:off x="2122" y="1195"/>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1" name="Oval 9"/>
              <p:cNvSpPr>
                <a:spLocks noChangeArrowheads="1"/>
              </p:cNvSpPr>
              <p:nvPr/>
            </p:nvSpPr>
            <p:spPr bwMode="gray">
              <a:xfrm>
                <a:off x="2206" y="1280"/>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2" name="Oval 10"/>
              <p:cNvSpPr>
                <a:spLocks noChangeArrowheads="1"/>
              </p:cNvSpPr>
              <p:nvPr/>
            </p:nvSpPr>
            <p:spPr bwMode="gray">
              <a:xfrm>
                <a:off x="2206" y="1280"/>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3" name="Oval 11"/>
              <p:cNvSpPr>
                <a:spLocks noChangeArrowheads="1"/>
              </p:cNvSpPr>
              <p:nvPr/>
            </p:nvSpPr>
            <p:spPr bwMode="gray">
              <a:xfrm>
                <a:off x="2289" y="1363"/>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24" name="Oval 12"/>
              <p:cNvSpPr>
                <a:spLocks noChangeArrowheads="1"/>
              </p:cNvSpPr>
              <p:nvPr/>
            </p:nvSpPr>
            <p:spPr bwMode="gray">
              <a:xfrm>
                <a:off x="2289" y="1363"/>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sp>
          <p:nvSpPr>
            <p:cNvPr id="25" name="Text Box 19"/>
            <p:cNvSpPr txBox="1">
              <a:spLocks noChangeArrowheads="1"/>
            </p:cNvSpPr>
            <p:nvPr/>
          </p:nvSpPr>
          <p:spPr bwMode="gray">
            <a:xfrm>
              <a:off x="3502026" y="3120231"/>
              <a:ext cx="2051078" cy="1248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Aft>
                  <a:spcPts val="600"/>
                </a:spcAft>
              </a:pPr>
              <a:r>
                <a:rPr lang="en-US" sz="3200" b="1" dirty="0" smtClean="0">
                  <a:solidFill>
                    <a:srgbClr val="C00000"/>
                  </a:solidFill>
                  <a:latin typeface="Times New Roman" pitchFamily="18" charset="0"/>
                  <a:cs typeface="Times New Roman" pitchFamily="18" charset="0"/>
                </a:rPr>
                <a:t>9. P</a:t>
              </a:r>
              <a:r>
                <a:rPr lang="vi-VN" sz="3200" b="1" dirty="0">
                  <a:solidFill>
                    <a:srgbClr val="C00000"/>
                  </a:solidFill>
                  <a:latin typeface="Times New Roman" pitchFamily="18" charset="0"/>
                  <a:cs typeface="Times New Roman" pitchFamily="18" charset="0"/>
                </a:rPr>
                <a:t>hát </a:t>
              </a:r>
              <a:r>
                <a:rPr lang="vi-VN" sz="3200" b="1" dirty="0" smtClean="0">
                  <a:solidFill>
                    <a:srgbClr val="C00000"/>
                  </a:solidFill>
                  <a:latin typeface="Times New Roman" pitchFamily="18" charset="0"/>
                  <a:cs typeface="Times New Roman" pitchFamily="18" charset="0"/>
                </a:rPr>
                <a:t>triển</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cơ</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sở</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vật</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chất</a:t>
              </a:r>
              <a:endParaRPr lang="en-US" sz="3200" b="1" dirty="0">
                <a:solidFill>
                  <a:srgbClr val="C00000"/>
                </a:solidFill>
                <a:latin typeface="Times New Roman" pitchFamily="18" charset="0"/>
                <a:cs typeface="Times New Roman" pitchFamily="18" charset="0"/>
              </a:endParaRPr>
            </a:p>
          </p:txBody>
        </p:sp>
        <p:sp>
          <p:nvSpPr>
            <p:cNvPr id="30" name="AutoShape 5"/>
            <p:cNvSpPr>
              <a:spLocks noChangeArrowheads="1"/>
            </p:cNvSpPr>
            <p:nvPr/>
          </p:nvSpPr>
          <p:spPr bwMode="invGray">
            <a:xfrm rot="10800000" flipH="1">
              <a:off x="4310062" y="5181600"/>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2" name="AutoShape 20"/>
            <p:cNvSpPr>
              <a:spLocks noChangeArrowheads="1"/>
            </p:cNvSpPr>
            <p:nvPr/>
          </p:nvSpPr>
          <p:spPr bwMode="auto">
            <a:xfrm>
              <a:off x="3259930" y="5516310"/>
              <a:ext cx="2590800" cy="118929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3" name="AutoShape 20"/>
            <p:cNvSpPr>
              <a:spLocks noChangeArrowheads="1"/>
            </p:cNvSpPr>
            <p:nvPr/>
          </p:nvSpPr>
          <p:spPr bwMode="auto">
            <a:xfrm>
              <a:off x="6400800" y="3120230"/>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grpSp>
          <p:nvGrpSpPr>
            <p:cNvPr id="4" name="Group 3"/>
            <p:cNvGrpSpPr/>
            <p:nvPr/>
          </p:nvGrpSpPr>
          <p:grpSpPr>
            <a:xfrm>
              <a:off x="200608" y="3187868"/>
              <a:ext cx="2590800" cy="1447800"/>
              <a:chOff x="200608" y="3187868"/>
              <a:chExt cx="2590800" cy="1447800"/>
            </a:xfrm>
          </p:grpSpPr>
          <p:sp>
            <p:nvSpPr>
              <p:cNvPr id="31" name="AutoShape 20"/>
              <p:cNvSpPr>
                <a:spLocks noChangeArrowheads="1"/>
              </p:cNvSpPr>
              <p:nvPr/>
            </p:nvSpPr>
            <p:spPr bwMode="auto">
              <a:xfrm>
                <a:off x="200608" y="3187868"/>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4" name="Text Box 34"/>
              <p:cNvSpPr txBox="1">
                <a:spLocks noChangeArrowheads="1"/>
              </p:cNvSpPr>
              <p:nvPr/>
            </p:nvSpPr>
            <p:spPr bwMode="gray">
              <a:xfrm>
                <a:off x="314908" y="3318210"/>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dirty="0" smtClean="0">
                    <a:solidFill>
                      <a:schemeClr val="tx2">
                        <a:lumMod val="10000"/>
                      </a:schemeClr>
                    </a:solidFill>
                    <a:latin typeface="Times New Roman" pitchFamily="18" charset="0"/>
                    <a:cs typeface="Times New Roman" pitchFamily="18" charset="0"/>
                  </a:rPr>
                  <a:t>X</a:t>
                </a:r>
                <a:r>
                  <a:rPr lang="vi-VN" sz="2400" dirty="0" smtClean="0">
                    <a:solidFill>
                      <a:schemeClr val="tx2">
                        <a:lumMod val="10000"/>
                      </a:schemeClr>
                    </a:solidFill>
                    <a:latin typeface="Times New Roman" pitchFamily="18" charset="0"/>
                    <a:cs typeface="Times New Roman" pitchFamily="18" charset="0"/>
                  </a:rPr>
                  <a:t>ây dựng </a:t>
                </a:r>
                <a:r>
                  <a:rPr lang="vi-VN" sz="2400" dirty="0">
                    <a:solidFill>
                      <a:schemeClr val="tx2">
                        <a:lumMod val="10000"/>
                      </a:schemeClr>
                    </a:solidFill>
                    <a:latin typeface="Times New Roman" pitchFamily="18" charset="0"/>
                    <a:cs typeface="Times New Roman" pitchFamily="18" charset="0"/>
                  </a:rPr>
                  <a:t>các phòng thí nghiệm, xưởng thực hành</a:t>
                </a:r>
                <a:endParaRPr lang="en-US" sz="2400" dirty="0">
                  <a:solidFill>
                    <a:schemeClr val="tx2">
                      <a:lumMod val="10000"/>
                    </a:schemeClr>
                  </a:solidFill>
                  <a:latin typeface="Times New Roman" pitchFamily="18" charset="0"/>
                  <a:cs typeface="Times New Roman" pitchFamily="18" charset="0"/>
                </a:endParaRPr>
              </a:p>
            </p:txBody>
          </p:sp>
        </p:grpSp>
        <p:sp>
          <p:nvSpPr>
            <p:cNvPr id="35" name="Text Box 34"/>
            <p:cNvSpPr txBox="1">
              <a:spLocks noChangeArrowheads="1"/>
            </p:cNvSpPr>
            <p:nvPr/>
          </p:nvSpPr>
          <p:spPr bwMode="gray">
            <a:xfrm>
              <a:off x="3482975" y="5562600"/>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400" dirty="0" smtClean="0">
                  <a:solidFill>
                    <a:schemeClr val="tx2">
                      <a:lumMod val="10000"/>
                    </a:schemeClr>
                  </a:solidFill>
                  <a:latin typeface="Times New Roman" pitchFamily="18" charset="0"/>
                  <a:cs typeface="Times New Roman" pitchFamily="18" charset="0"/>
                </a:rPr>
                <a:t>T</a:t>
              </a:r>
              <a:r>
                <a:rPr lang="vi-VN" sz="2400" dirty="0" smtClean="0">
                  <a:solidFill>
                    <a:schemeClr val="tx2">
                      <a:lumMod val="10000"/>
                    </a:schemeClr>
                  </a:solidFill>
                  <a:latin typeface="Times New Roman" pitchFamily="18" charset="0"/>
                  <a:cs typeface="Times New Roman" pitchFamily="18" charset="0"/>
                </a:rPr>
                <a:t>ăng </a:t>
              </a:r>
              <a:r>
                <a:rPr lang="vi-VN" sz="2400" dirty="0" smtClean="0">
                  <a:solidFill>
                    <a:schemeClr val="tx2">
                      <a:lumMod val="10000"/>
                    </a:schemeClr>
                  </a:solidFill>
                  <a:latin typeface="Times New Roman" pitchFamily="18" charset="0"/>
                  <a:cs typeface="Times New Roman" pitchFamily="18" charset="0"/>
                </a:rPr>
                <a:t>cường </a:t>
              </a:r>
              <a:r>
                <a:rPr lang="vi-VN" sz="2400" dirty="0">
                  <a:solidFill>
                    <a:schemeClr val="tx2">
                      <a:lumMod val="10000"/>
                    </a:schemeClr>
                  </a:solidFill>
                  <a:latin typeface="Times New Roman" pitchFamily="18" charset="0"/>
                  <a:cs typeface="Times New Roman" pitchFamily="18" charset="0"/>
                </a:rPr>
                <a:t>thư viện, </a:t>
              </a:r>
              <a:r>
                <a:rPr lang="vi-VN" sz="2400" dirty="0" smtClean="0">
                  <a:solidFill>
                    <a:schemeClr val="tx2">
                      <a:lumMod val="10000"/>
                    </a:schemeClr>
                  </a:solidFill>
                  <a:latin typeface="Times New Roman" pitchFamily="18" charset="0"/>
                  <a:cs typeface="Times New Roman" pitchFamily="18" charset="0"/>
                </a:rPr>
                <a:t>dịch </a:t>
              </a:r>
              <a:r>
                <a:rPr lang="vi-VN" sz="2400" dirty="0">
                  <a:solidFill>
                    <a:schemeClr val="tx2">
                      <a:lumMod val="10000"/>
                    </a:schemeClr>
                  </a:solidFill>
                  <a:latin typeface="Times New Roman" pitchFamily="18" charset="0"/>
                  <a:cs typeface="Times New Roman" pitchFamily="18" charset="0"/>
                </a:rPr>
                <a:t>vụ học tập, ký túc xá,...</a:t>
              </a:r>
              <a:endParaRPr lang="en-US" sz="2400" dirty="0">
                <a:solidFill>
                  <a:schemeClr val="tx2">
                    <a:lumMod val="10000"/>
                  </a:schemeClr>
                </a:solidFill>
                <a:latin typeface="Times New Roman" pitchFamily="18" charset="0"/>
                <a:cs typeface="Times New Roman" pitchFamily="18" charset="0"/>
              </a:endParaRPr>
            </a:p>
          </p:txBody>
        </p:sp>
        <p:sp>
          <p:nvSpPr>
            <p:cNvPr id="36" name="Text Box 34"/>
            <p:cNvSpPr txBox="1">
              <a:spLocks noChangeArrowheads="1"/>
            </p:cNvSpPr>
            <p:nvPr/>
          </p:nvSpPr>
          <p:spPr bwMode="gray">
            <a:xfrm>
              <a:off x="6515100" y="3251276"/>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2400" dirty="0">
                  <a:solidFill>
                    <a:schemeClr val="tx2">
                      <a:lumMod val="10000"/>
                    </a:schemeClr>
                  </a:solidFill>
                  <a:latin typeface="Times New Roman" pitchFamily="18" charset="0"/>
                  <a:cs typeface="Times New Roman" pitchFamily="18" charset="0"/>
                </a:rPr>
                <a:t>Đầu tư trang thiết bị </a:t>
              </a:r>
              <a:r>
                <a:rPr lang="vi-VN" sz="2400" dirty="0" smtClean="0">
                  <a:solidFill>
                    <a:schemeClr val="tx2">
                      <a:lumMod val="10000"/>
                    </a:schemeClr>
                  </a:solidFill>
                  <a:latin typeface="Times New Roman" pitchFamily="18" charset="0"/>
                  <a:cs typeface="Times New Roman" pitchFamily="18" charset="0"/>
                </a:rPr>
                <a:t> </a:t>
              </a:r>
              <a:r>
                <a:rPr lang="vi-VN" sz="2400" dirty="0">
                  <a:solidFill>
                    <a:schemeClr val="tx2">
                      <a:lumMod val="10000"/>
                    </a:schemeClr>
                  </a:solidFill>
                  <a:latin typeface="Times New Roman" pitchFamily="18" charset="0"/>
                  <a:cs typeface="Times New Roman" pitchFamily="18" charset="0"/>
                </a:rPr>
                <a:t>đồng bộ và hiện đại</a:t>
              </a:r>
              <a:endParaRPr lang="en-US" sz="2400" dirty="0">
                <a:solidFill>
                  <a:schemeClr val="tx2">
                    <a:lumMod val="10000"/>
                  </a:schemeClr>
                </a:solidFill>
                <a:latin typeface="Times New Roman" pitchFamily="18" charset="0"/>
                <a:cs typeface="Times New Roman" pitchFamily="18" charset="0"/>
              </a:endParaRPr>
            </a:p>
          </p:txBody>
        </p:sp>
        <p:sp>
          <p:nvSpPr>
            <p:cNvPr id="37" name="AutoShape 20"/>
            <p:cNvSpPr>
              <a:spLocks noChangeArrowheads="1"/>
            </p:cNvSpPr>
            <p:nvPr/>
          </p:nvSpPr>
          <p:spPr bwMode="auto">
            <a:xfrm>
              <a:off x="3209131" y="1371600"/>
              <a:ext cx="2590800" cy="838199"/>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8" name="Text Box 34"/>
            <p:cNvSpPr txBox="1">
              <a:spLocks noChangeArrowheads="1"/>
            </p:cNvSpPr>
            <p:nvPr/>
          </p:nvSpPr>
          <p:spPr bwMode="gray">
            <a:xfrm>
              <a:off x="3368675" y="1447800"/>
              <a:ext cx="2362200" cy="661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2400" dirty="0">
                  <a:solidFill>
                    <a:schemeClr val="tx2">
                      <a:lumMod val="10000"/>
                    </a:schemeClr>
                  </a:solidFill>
                  <a:latin typeface="Times New Roman" pitchFamily="18" charset="0"/>
                  <a:cs typeface="Times New Roman" pitchFamily="18" charset="0"/>
                </a:rPr>
                <a:t>Xây dựng </a:t>
              </a:r>
              <a:r>
                <a:rPr lang="en-US" sz="2400" dirty="0" smtClean="0">
                  <a:solidFill>
                    <a:schemeClr val="tx2">
                      <a:lumMod val="10000"/>
                    </a:schemeClr>
                  </a:solidFill>
                  <a:latin typeface="Times New Roman" pitchFamily="18" charset="0"/>
                  <a:cs typeface="Times New Roman" pitchFamily="18" charset="0"/>
                </a:rPr>
                <a:t>HTTT</a:t>
              </a:r>
              <a:r>
                <a:rPr lang="vi-VN" sz="2400" dirty="0" smtClean="0">
                  <a:solidFill>
                    <a:schemeClr val="tx2">
                      <a:lumMod val="10000"/>
                    </a:schemeClr>
                  </a:solidFill>
                  <a:latin typeface="Times New Roman" pitchFamily="18" charset="0"/>
                  <a:cs typeface="Times New Roman" pitchFamily="18" charset="0"/>
                </a:rPr>
                <a:t> </a:t>
              </a:r>
              <a:r>
                <a:rPr lang="vi-VN" sz="2400" dirty="0">
                  <a:solidFill>
                    <a:schemeClr val="tx2">
                      <a:lumMod val="10000"/>
                    </a:schemeClr>
                  </a:solidFill>
                  <a:latin typeface="Times New Roman" pitchFamily="18" charset="0"/>
                  <a:cs typeface="Times New Roman" pitchFamily="18" charset="0"/>
                </a:rPr>
                <a:t>cho Thư viện</a:t>
              </a:r>
              <a:endParaRPr lang="en-US" sz="2400" dirty="0">
                <a:solidFill>
                  <a:schemeClr val="tx2">
                    <a:lumMod val="10000"/>
                  </a:schemeClr>
                </a:solidFill>
                <a:latin typeface="Times New Roman" pitchFamily="18" charset="0"/>
                <a:cs typeface="Times New Roman" pitchFamily="18" charset="0"/>
              </a:endParaRPr>
            </a:p>
          </p:txBody>
        </p:sp>
        <p:sp>
          <p:nvSpPr>
            <p:cNvPr id="40" name="AutoShape 5"/>
            <p:cNvSpPr>
              <a:spLocks noChangeArrowheads="1"/>
            </p:cNvSpPr>
            <p:nvPr/>
          </p:nvSpPr>
          <p:spPr bwMode="invGray">
            <a:xfrm flipH="1">
              <a:off x="4258468" y="2280104"/>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5038519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28600" y="1143000"/>
            <a:ext cx="8763000" cy="5562600"/>
            <a:chOff x="1763712" y="2133600"/>
            <a:chExt cx="5170488" cy="3962400"/>
          </a:xfrm>
        </p:grpSpPr>
        <p:sp>
          <p:nvSpPr>
            <p:cNvPr id="27" name="AutoShape 4"/>
            <p:cNvSpPr>
              <a:spLocks noChangeArrowheads="1"/>
            </p:cNvSpPr>
            <p:nvPr/>
          </p:nvSpPr>
          <p:spPr bwMode="auto">
            <a:xfrm>
              <a:off x="5268912" y="3505200"/>
              <a:ext cx="1665288"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AutoShape 5"/>
            <p:cNvSpPr>
              <a:spLocks noChangeArrowheads="1"/>
            </p:cNvSpPr>
            <p:nvPr/>
          </p:nvSpPr>
          <p:spPr bwMode="auto">
            <a:xfrm>
              <a:off x="3529012" y="3505200"/>
              <a:ext cx="1616075"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AutoShape 6"/>
            <p:cNvSpPr>
              <a:spLocks noChangeArrowheads="1"/>
            </p:cNvSpPr>
            <p:nvPr/>
          </p:nvSpPr>
          <p:spPr bwMode="auto">
            <a:xfrm>
              <a:off x="1763712" y="3505200"/>
              <a:ext cx="1676400"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1" name="Group 7"/>
            <p:cNvGrpSpPr>
              <a:grpSpLocks/>
            </p:cNvGrpSpPr>
            <p:nvPr/>
          </p:nvGrpSpPr>
          <p:grpSpPr bwMode="auto">
            <a:xfrm>
              <a:off x="2026024" y="2133600"/>
              <a:ext cx="4298576" cy="1066800"/>
              <a:chOff x="624" y="1152"/>
              <a:chExt cx="2928" cy="720"/>
            </a:xfrm>
          </p:grpSpPr>
          <p:sp>
            <p:nvSpPr>
              <p:cNvPr id="42" name="Rectangle 8"/>
              <p:cNvSpPr>
                <a:spLocks noChangeArrowheads="1"/>
              </p:cNvSpPr>
              <p:nvPr/>
            </p:nvSpPr>
            <p:spPr bwMode="gray">
              <a:xfrm rot="3419336">
                <a:off x="624" y="1200"/>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3" name="Group 9"/>
              <p:cNvGrpSpPr>
                <a:grpSpLocks/>
              </p:cNvGrpSpPr>
              <p:nvPr/>
            </p:nvGrpSpPr>
            <p:grpSpPr bwMode="auto">
              <a:xfrm>
                <a:off x="1296" y="1296"/>
                <a:ext cx="624" cy="96"/>
                <a:chOff x="2003" y="3439"/>
                <a:chExt cx="468" cy="244"/>
              </a:xfrm>
            </p:grpSpPr>
            <p:sp>
              <p:nvSpPr>
                <p:cNvPr id="57" name="Oval 10"/>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8" name="Rectangle 11"/>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 name="Oval 12"/>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Oval 13"/>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 name="Rectangle 14"/>
              <p:cNvSpPr>
                <a:spLocks noChangeArrowheads="1"/>
              </p:cNvSpPr>
              <p:nvPr/>
            </p:nvSpPr>
            <p:spPr bwMode="gray">
              <a:xfrm rot="3419336">
                <a:off x="1776" y="1152"/>
                <a:ext cx="672" cy="672"/>
              </a:xfrm>
              <a:prstGeom prst="rect">
                <a:avLst/>
              </a:prstGeom>
              <a:gradFill rotWithShape="1">
                <a:gsLst>
                  <a:gs pos="0">
                    <a:schemeClr val="accent2"/>
                  </a:gs>
                  <a:gs pos="100000">
                    <a:schemeClr val="accent2">
                      <a:gamma/>
                      <a:tint val="72549"/>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accent2"/>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5" name="Group 15"/>
              <p:cNvGrpSpPr>
                <a:grpSpLocks/>
              </p:cNvGrpSpPr>
              <p:nvPr/>
            </p:nvGrpSpPr>
            <p:grpSpPr bwMode="auto">
              <a:xfrm>
                <a:off x="2448" y="1296"/>
                <a:ext cx="624" cy="96"/>
                <a:chOff x="2003" y="3439"/>
                <a:chExt cx="468" cy="244"/>
              </a:xfrm>
            </p:grpSpPr>
            <p:sp>
              <p:nvSpPr>
                <p:cNvPr id="53" name="Oval 16"/>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 name="Rectangle 17"/>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 name="Oval 18"/>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 name="Oval 19"/>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6" name="Rectangle 20"/>
              <p:cNvSpPr>
                <a:spLocks noChangeArrowheads="1"/>
              </p:cNvSpPr>
              <p:nvPr/>
            </p:nvSpPr>
            <p:spPr bwMode="gray">
              <a:xfrm rot="3419336">
                <a:off x="2880" y="1152"/>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sp>
          <p:nvSpPr>
            <p:cNvPr id="61" name="Rectangle 27"/>
            <p:cNvSpPr>
              <a:spLocks noChangeArrowheads="1"/>
            </p:cNvSpPr>
            <p:nvPr/>
          </p:nvSpPr>
          <p:spPr bwMode="gray">
            <a:xfrm>
              <a:off x="2237097" y="2433935"/>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2015</a:t>
              </a:r>
              <a:endParaRPr lang="en-US" sz="3200" b="1" dirty="0">
                <a:solidFill>
                  <a:srgbClr val="FFFF00"/>
                </a:solidFill>
                <a:latin typeface="Times New Roman" pitchFamily="18" charset="0"/>
                <a:cs typeface="Times New Roman" pitchFamily="18" charset="0"/>
              </a:endParaRPr>
            </a:p>
          </p:txBody>
        </p:sp>
        <p:sp>
          <p:nvSpPr>
            <p:cNvPr id="62" name="Rectangle 28"/>
            <p:cNvSpPr>
              <a:spLocks noChangeArrowheads="1"/>
            </p:cNvSpPr>
            <p:nvPr/>
          </p:nvSpPr>
          <p:spPr bwMode="gray">
            <a:xfrm>
              <a:off x="3913497" y="2362200"/>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2016</a:t>
              </a:r>
              <a:endParaRPr lang="en-US" sz="3200" b="1" dirty="0">
                <a:solidFill>
                  <a:srgbClr val="FFFF00"/>
                </a:solidFill>
                <a:latin typeface="Times New Roman" pitchFamily="18" charset="0"/>
                <a:cs typeface="Times New Roman" pitchFamily="18" charset="0"/>
              </a:endParaRPr>
            </a:p>
          </p:txBody>
        </p:sp>
        <p:sp>
          <p:nvSpPr>
            <p:cNvPr id="63" name="Rectangle 29"/>
            <p:cNvSpPr>
              <a:spLocks noChangeArrowheads="1"/>
            </p:cNvSpPr>
            <p:nvPr/>
          </p:nvSpPr>
          <p:spPr bwMode="gray">
            <a:xfrm>
              <a:off x="5589897" y="2362200"/>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2017</a:t>
              </a:r>
              <a:endParaRPr lang="en-US" sz="3200" b="1" dirty="0">
                <a:solidFill>
                  <a:srgbClr val="FFFF00"/>
                </a:solidFill>
                <a:latin typeface="Times New Roman" pitchFamily="18" charset="0"/>
                <a:cs typeface="Times New Roman" pitchFamily="18" charset="0"/>
              </a:endParaRPr>
            </a:p>
          </p:txBody>
        </p:sp>
        <p:sp>
          <p:nvSpPr>
            <p:cNvPr id="65" name="Rectangle 31"/>
            <p:cNvSpPr>
              <a:spLocks noChangeArrowheads="1"/>
            </p:cNvSpPr>
            <p:nvPr/>
          </p:nvSpPr>
          <p:spPr bwMode="auto">
            <a:xfrm>
              <a:off x="1828800" y="3789617"/>
              <a:ext cx="1591259" cy="1644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err="1">
                  <a:latin typeface="Times New Roman" pitchFamily="18" charset="0"/>
                  <a:cs typeface="Times New Roman" pitchFamily="18" charset="0"/>
                </a:rPr>
                <a:t>N</a:t>
              </a:r>
              <a:r>
                <a:rPr lang="en-US" sz="2400" b="1" dirty="0" err="1" smtClean="0">
                  <a:latin typeface="Times New Roman" pitchFamily="18" charset="0"/>
                  <a:cs typeface="Times New Roman" pitchFamily="18" charset="0"/>
                </a:rPr>
                <a:t>âng</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tầng</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và</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cải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toàn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bộ</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phòng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thí</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nghiệm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hành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khoa</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Công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nghệ</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Điện</a:t>
              </a:r>
              <a:r>
                <a:rPr lang="en-US" sz="2400" b="1" dirty="0" smtClean="0">
                  <a:latin typeface="Times New Roman" pitchFamily="18" charset="0"/>
                  <a:cs typeface="Times New Roman" pitchFamily="18" charset="0"/>
                </a:rPr>
                <a:t> </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Điện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tử</a:t>
              </a:r>
              <a:endParaRPr lang="en-US" sz="2400" b="1" dirty="0">
                <a:latin typeface="Times New Roman" pitchFamily="18" charset="0"/>
                <a:cs typeface="Times New Roman" pitchFamily="18" charset="0"/>
              </a:endParaRPr>
            </a:p>
          </p:txBody>
        </p:sp>
        <p:sp>
          <p:nvSpPr>
            <p:cNvPr id="66" name="Rectangle 32"/>
            <p:cNvSpPr>
              <a:spLocks noChangeArrowheads="1"/>
            </p:cNvSpPr>
            <p:nvPr/>
          </p:nvSpPr>
          <p:spPr bwMode="auto">
            <a:xfrm>
              <a:off x="3581400" y="3777425"/>
              <a:ext cx="1447800" cy="591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smtClean="0">
                  <a:latin typeface="Times New Roman" pitchFamily="18" charset="0"/>
                  <a:cs typeface="Times New Roman" pitchFamily="18" charset="0"/>
                </a:rPr>
                <a:t>X</a:t>
              </a:r>
              <a:r>
                <a:rPr lang="vi-VN" sz="2400" b="1" dirty="0" smtClean="0">
                  <a:latin typeface="Times New Roman" pitchFamily="18" charset="0"/>
                  <a:cs typeface="Times New Roman" pitchFamily="18" charset="0"/>
                </a:rPr>
                <a:t>ây </a:t>
              </a:r>
              <a:r>
                <a:rPr lang="vi-VN" sz="2400" b="1" dirty="0">
                  <a:latin typeface="Times New Roman" pitchFamily="18" charset="0"/>
                  <a:cs typeface="Times New Roman" pitchFamily="18" charset="0"/>
                </a:rPr>
                <a:t>dựng ký túc xá hiện </a:t>
              </a:r>
              <a:r>
                <a:rPr lang="vi-VN" sz="2400" b="1" dirty="0" smtClean="0">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p:txBody>
        </p:sp>
        <p:sp>
          <p:nvSpPr>
            <p:cNvPr id="67" name="Rectangle 33"/>
            <p:cNvSpPr>
              <a:spLocks noChangeArrowheads="1"/>
            </p:cNvSpPr>
            <p:nvPr/>
          </p:nvSpPr>
          <p:spPr bwMode="auto">
            <a:xfrm>
              <a:off x="5257800" y="3789617"/>
              <a:ext cx="1600200" cy="111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smtClean="0">
                  <a:latin typeface="Times New Roman" pitchFamily="18" charset="0"/>
                  <a:cs typeface="Times New Roman" pitchFamily="18" charset="0"/>
                </a:rPr>
                <a:t>X</a:t>
              </a:r>
              <a:r>
                <a:rPr lang="vi-VN" sz="2400" b="1" dirty="0" smtClean="0">
                  <a:latin typeface="Times New Roman" pitchFamily="18" charset="0"/>
                  <a:cs typeface="Times New Roman" pitchFamily="18" charset="0"/>
                </a:rPr>
                <a:t>ây </a:t>
              </a:r>
              <a:r>
                <a:rPr lang="vi-VN" sz="2400" b="1" dirty="0">
                  <a:latin typeface="Times New Roman" pitchFamily="18" charset="0"/>
                  <a:cs typeface="Times New Roman" pitchFamily="18" charset="0"/>
                </a:rPr>
                <a:t>dựng trung tâm xưởng trường khang trang và hiện </a:t>
              </a:r>
              <a:r>
                <a:rPr lang="vi-VN" sz="2400" b="1" dirty="0" smtClean="0">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p:txBody>
        </p:sp>
      </p:grpSp>
      <p:sp>
        <p:nvSpPr>
          <p:cNvPr id="69" name="Text Box 19"/>
          <p:cNvSpPr txBox="1">
            <a:spLocks noChangeArrowheads="1"/>
          </p:cNvSpPr>
          <p:nvPr/>
        </p:nvSpPr>
        <p:spPr bwMode="gray">
          <a:xfrm>
            <a:off x="533400" y="304800"/>
            <a:ext cx="8001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Aft>
                <a:spcPts val="600"/>
              </a:spcAft>
            </a:pPr>
            <a:r>
              <a:rPr lang="en-US" sz="3200" b="1" dirty="0" smtClean="0">
                <a:solidFill>
                  <a:srgbClr val="FFC000"/>
                </a:solidFill>
                <a:latin typeface="Times New Roman" pitchFamily="18" charset="0"/>
                <a:cs typeface="Times New Roman" pitchFamily="18" charset="0"/>
              </a:rPr>
              <a:t>9. P</a:t>
            </a:r>
            <a:r>
              <a:rPr lang="vi-VN" sz="3200" b="1" dirty="0">
                <a:solidFill>
                  <a:srgbClr val="FFC000"/>
                </a:solidFill>
                <a:latin typeface="Times New Roman" pitchFamily="18" charset="0"/>
                <a:cs typeface="Times New Roman" pitchFamily="18" charset="0"/>
              </a:rPr>
              <a:t>hát triển cơ sở vật chất trường</a:t>
            </a:r>
            <a:endParaRPr lang="en-US" sz="32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33741609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Box 19"/>
          <p:cNvSpPr txBox="1">
            <a:spLocks noChangeArrowheads="1"/>
          </p:cNvSpPr>
          <p:nvPr/>
        </p:nvSpPr>
        <p:spPr bwMode="gray">
          <a:xfrm>
            <a:off x="762000" y="381000"/>
            <a:ext cx="7772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vi-VN" sz="3200" b="1" dirty="0" smtClean="0">
                <a:solidFill>
                  <a:srgbClr val="FFC000"/>
                </a:solidFill>
                <a:latin typeface="Times New Roman" pitchFamily="18" charset="0"/>
                <a:cs typeface="Times New Roman" pitchFamily="18" charset="0"/>
              </a:rPr>
              <a:t>T</a:t>
            </a:r>
            <a:r>
              <a:rPr lang="en-US" sz="3200" b="1" dirty="0" smtClean="0">
                <a:solidFill>
                  <a:srgbClr val="FFC000"/>
                </a:solidFill>
                <a:latin typeface="Times New Roman" pitchFamily="18" charset="0"/>
                <a:cs typeface="Times New Roman" pitchFamily="18" charset="0"/>
              </a:rPr>
              <a:t>RIỂN KHAI CÁC DỰ ÁN</a:t>
            </a:r>
            <a:r>
              <a:rPr lang="vi-VN" sz="3200" b="1" dirty="0" smtClean="0">
                <a:solidFill>
                  <a:srgbClr val="FFC000"/>
                </a:solidFill>
                <a:latin typeface="Times New Roman" pitchFamily="18" charset="0"/>
                <a:cs typeface="Times New Roman" pitchFamily="18" charset="0"/>
              </a:rPr>
              <a:t> </a:t>
            </a:r>
            <a:endParaRPr lang="en-US" sz="3200" b="1" dirty="0">
              <a:solidFill>
                <a:srgbClr val="FFC000"/>
              </a:solidFill>
              <a:latin typeface="Times New Roman" pitchFamily="18" charset="0"/>
              <a:cs typeface="Times New Roman" pitchFamily="18" charset="0"/>
            </a:endParaRPr>
          </a:p>
        </p:txBody>
      </p:sp>
      <p:sp>
        <p:nvSpPr>
          <p:cNvPr id="2" name="Rectangle 1"/>
          <p:cNvSpPr/>
          <p:nvPr/>
        </p:nvSpPr>
        <p:spPr>
          <a:xfrm>
            <a:off x="420624" y="1143000"/>
            <a:ext cx="8382000" cy="5293757"/>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Phát </a:t>
            </a:r>
            <a:r>
              <a:rPr lang="vi-VN" sz="2800" dirty="0">
                <a:latin typeface="Times New Roman" pitchFamily="18" charset="0"/>
                <a:cs typeface="Times New Roman" pitchFamily="18" charset="0"/>
              </a:rPr>
              <a:t>triển chương trình đào tạo cao đẳng tiên tiến của trường theo hướng tiếp cận </a:t>
            </a:r>
            <a:r>
              <a:rPr lang="vi-VN" sz="2800" dirty="0" smtClean="0">
                <a:latin typeface="Times New Roman" pitchFamily="18" charset="0"/>
                <a:cs typeface="Times New Roman" pitchFamily="18" charset="0"/>
              </a:rPr>
              <a:t>CDIO</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năng lực ứng dụng </a:t>
            </a:r>
            <a:r>
              <a:rPr lang="en-US" sz="2800" dirty="0" smtClean="0">
                <a:latin typeface="Times New Roman" pitchFamily="18" charset="0"/>
                <a:cs typeface="Times New Roman" pitchFamily="18" charset="0"/>
              </a:rPr>
              <a:t>CNTT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a:t>
            </a:r>
            <a:r>
              <a:rPr lang="en-US" sz="2800" dirty="0" smtClean="0">
                <a:latin typeface="Times New Roman" pitchFamily="18" charset="0"/>
                <a:cs typeface="Times New Roman" pitchFamily="18" charset="0"/>
              </a:rPr>
              <a:t>TT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(hệ thống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e-Learning) trong đào tạo và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hợp tác quốc </a:t>
            </a:r>
            <a:r>
              <a:rPr lang="vi-VN" sz="2800" dirty="0" smtClean="0">
                <a:latin typeface="Times New Roman" pitchFamily="18" charset="0"/>
                <a:cs typeface="Times New Roman" pitchFamily="18" charset="0"/>
              </a:rPr>
              <a:t>tế</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hệ thống </a:t>
            </a:r>
            <a:r>
              <a:rPr lang="vi-VN" sz="2800" dirty="0" smtClean="0">
                <a:latin typeface="Times New Roman" pitchFamily="18" charset="0"/>
                <a:cs typeface="Times New Roman" pitchFamily="18" charset="0"/>
              </a:rPr>
              <a:t>thông </a:t>
            </a:r>
            <a:r>
              <a:rPr lang="vi-VN" sz="2800" dirty="0">
                <a:latin typeface="Times New Roman" pitchFamily="18" charset="0"/>
                <a:cs typeface="Times New Roman" pitchFamily="18" charset="0"/>
              </a:rPr>
              <a:t>tin - thư viện điện tử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trình độ quản </a:t>
            </a:r>
            <a:r>
              <a:rPr lang="vi-VN" sz="2800" dirty="0"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chuyên </a:t>
            </a:r>
            <a:r>
              <a:rPr lang="vi-VN" sz="2800" dirty="0">
                <a:latin typeface="Times New Roman" pitchFamily="18" charset="0"/>
                <a:cs typeface="Times New Roman" pitchFamily="18" charset="0"/>
              </a:rPr>
              <a:t>môn cho </a:t>
            </a:r>
            <a:r>
              <a:rPr lang="en-US" sz="2800" dirty="0" smtClean="0">
                <a:latin typeface="Times New Roman" pitchFamily="18" charset="0"/>
                <a:cs typeface="Times New Roman" pitchFamily="18" charset="0"/>
              </a:rPr>
              <a:t>CB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GV</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cường năng lực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cho giảng </a:t>
            </a:r>
            <a:r>
              <a:rPr lang="vi-VN" sz="2800" dirty="0" smtClean="0">
                <a:latin typeface="Times New Roman" pitchFamily="18" charset="0"/>
                <a:cs typeface="Times New Roman" pitchFamily="18" charset="0"/>
              </a:rPr>
              <a:t>viên</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Tin </a:t>
            </a:r>
            <a:r>
              <a:rPr lang="vi-VN" sz="2800" dirty="0">
                <a:latin typeface="Times New Roman" pitchFamily="18" charset="0"/>
                <a:cs typeface="Times New Roman" pitchFamily="18" charset="0"/>
              </a:rPr>
              <a:t>học hóa công tác quản lý hành </a:t>
            </a:r>
            <a:r>
              <a:rPr lang="vi-VN" sz="2800" dirty="0"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đào </a:t>
            </a:r>
            <a:r>
              <a:rPr lang="vi-VN" sz="2800" dirty="0"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đề thi </a:t>
            </a:r>
            <a:r>
              <a:rPr lang="vi-VN" sz="2800" dirty="0">
                <a:latin typeface="Times New Roman" pitchFamily="18" charset="0"/>
                <a:cs typeface="Times New Roman" pitchFamily="18" charset="0"/>
              </a:rPr>
              <a:t>và thi trực </a:t>
            </a:r>
            <a:r>
              <a:rPr lang="vi-VN" sz="2800" dirty="0" smtClean="0">
                <a:latin typeface="Times New Roman" pitchFamily="18" charset="0"/>
                <a:cs typeface="Times New Roman" pitchFamily="18" charset="0"/>
              </a:rPr>
              <a:t>tuyến</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tài </a:t>
            </a:r>
            <a:r>
              <a:rPr lang="vi-VN" sz="2800" dirty="0"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quản lý thiết bị và cơ sở vật chất </a:t>
            </a:r>
            <a:r>
              <a:rPr lang="en-US"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Xây dựng trang web </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2881584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915" y="1066800"/>
            <a:ext cx="8382000" cy="4632037"/>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cường </a:t>
            </a:r>
            <a:r>
              <a:rPr lang="vi-VN" sz="2800" dirty="0" smtClean="0">
                <a:latin typeface="Times New Roman" pitchFamily="18" charset="0"/>
                <a:cs typeface="Times New Roman" pitchFamily="18" charset="0"/>
              </a:rPr>
              <a:t>cơ sở vật chất </a:t>
            </a:r>
            <a:r>
              <a:rPr lang="vi-VN" sz="2800" dirty="0">
                <a:latin typeface="Times New Roman" pitchFamily="18" charset="0"/>
                <a:cs typeface="Times New Roman" pitchFamily="18" charset="0"/>
              </a:rPr>
              <a:t>nhà xưởng, lớp học, phòng thực hành, phòng làm việc và cơ sở hạ </a:t>
            </a:r>
            <a:r>
              <a:rPr lang="vi-VN" sz="2800" dirty="0" smtClean="0">
                <a:latin typeface="Times New Roman" pitchFamily="18" charset="0"/>
                <a:cs typeface="Times New Roman" pitchFamily="18" charset="0"/>
              </a:rPr>
              <a:t>tầng;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trang thiết bị dạy </a:t>
            </a:r>
            <a:r>
              <a:rPr lang="vi-VN" sz="2800" dirty="0" smtClean="0">
                <a:latin typeface="Times New Roman" pitchFamily="18" charset="0"/>
                <a:cs typeface="Times New Roman" pitchFamily="18" charset="0"/>
              </a:rPr>
              <a:t>học; </a:t>
            </a:r>
            <a:r>
              <a:rPr lang="vi-VN" sz="2800" dirty="0">
                <a:latin typeface="Times New Roman" pitchFamily="18" charset="0"/>
                <a:cs typeface="Times New Roman" pitchFamily="18" charset="0"/>
              </a:rPr>
              <a:t>mặt bằng tổng thể tại cơ sở chính</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cơ sở tại Củ </a:t>
            </a:r>
            <a:r>
              <a:rPr lang="vi-VN" sz="2800" dirty="0" smtClean="0">
                <a:latin typeface="Times New Roman" pitchFamily="18" charset="0"/>
                <a:cs typeface="Times New Roman" pitchFamily="18" charset="0"/>
              </a:rPr>
              <a:t>Chi;</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Trung tâm xưởng thực </a:t>
            </a:r>
            <a:r>
              <a:rPr lang="vi-VN" sz="2800" dirty="0" smtClean="0">
                <a:latin typeface="Times New Roman" pitchFamily="18" charset="0"/>
                <a:cs typeface="Times New Roman" pitchFamily="18" charset="0"/>
              </a:rPr>
              <a:t>hành;</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tầng Khoa Điện – Điện </a:t>
            </a:r>
            <a:r>
              <a:rPr lang="vi-VN" sz="2800" dirty="0"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Dời cổng</a:t>
            </a:r>
            <a:r>
              <a:rPr lang="en-US" sz="2800" dirty="0" smtClean="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vi-VN" sz="2800" dirty="0" smtClean="0">
                <a:latin typeface="Times New Roman" pitchFamily="18" charset="0"/>
                <a:cs typeface="Times New Roman" pitchFamily="18" charset="0"/>
              </a:rPr>
              <a:t>Ký </a:t>
            </a:r>
            <a:r>
              <a:rPr lang="vi-VN" sz="2800" dirty="0">
                <a:latin typeface="Times New Roman" pitchFamily="18" charset="0"/>
                <a:cs typeface="Times New Roman" pitchFamily="18" charset="0"/>
              </a:rPr>
              <a:t>túc </a:t>
            </a:r>
            <a:r>
              <a:rPr lang="vi-VN" sz="2800" dirty="0" smtClean="0">
                <a:latin typeface="Times New Roman" pitchFamily="18" charset="0"/>
                <a:cs typeface="Times New Roman" pitchFamily="18" charset="0"/>
              </a:rPr>
              <a:t>xá</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và triển khai </a:t>
            </a:r>
            <a:r>
              <a:rPr lang="vi-VN" sz="2800" dirty="0" smtClean="0">
                <a:latin typeface="Times New Roman" pitchFamily="18" charset="0"/>
                <a:cs typeface="Times New Roman" pitchFamily="18" charset="0"/>
              </a:rPr>
              <a:t>quản </a:t>
            </a:r>
            <a:r>
              <a:rPr lang="vi-VN" sz="2800" dirty="0">
                <a:latin typeface="Times New Roman" pitchFamily="18" charset="0"/>
                <a:cs typeface="Times New Roman" pitchFamily="18" charset="0"/>
              </a:rPr>
              <a:t>lý chất lượng </a:t>
            </a:r>
            <a:r>
              <a:rPr lang="vi-VN" sz="2800" dirty="0" smtClean="0">
                <a:latin typeface="Times New Roman" pitchFamily="18" charset="0"/>
                <a:cs typeface="Times New Roman" pitchFamily="18" charset="0"/>
              </a:rPr>
              <a:t>ISO</a:t>
            </a:r>
            <a:endParaRPr lang="en-US" sz="2800" dirty="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X</a:t>
            </a:r>
            <a:r>
              <a:rPr lang="vi-VN" sz="2800" dirty="0" smtClean="0">
                <a:latin typeface="Times New Roman" pitchFamily="18" charset="0"/>
                <a:cs typeface="Times New Roman" pitchFamily="18" charset="0"/>
              </a:rPr>
              <a:t>ây </a:t>
            </a:r>
            <a:r>
              <a:rPr lang="vi-VN" sz="2800" dirty="0">
                <a:latin typeface="Times New Roman" pitchFamily="18" charset="0"/>
                <a:cs typeface="Times New Roman" pitchFamily="18" charset="0"/>
              </a:rPr>
              <a:t>dựng trường Cao đẳng trọng điểm của </a:t>
            </a:r>
            <a:r>
              <a:rPr lang="vi-VN" sz="2800" dirty="0" smtClean="0">
                <a:latin typeface="Times New Roman" pitchFamily="18" charset="0"/>
                <a:cs typeface="Times New Roman" pitchFamily="18" charset="0"/>
              </a:rPr>
              <a:t>T</a:t>
            </a:r>
            <a:r>
              <a:rPr lang="en-US" sz="2800" dirty="0" smtClean="0">
                <a:latin typeface="Times New Roman" pitchFamily="18" charset="0"/>
                <a:cs typeface="Times New Roman" pitchFamily="18" charset="0"/>
              </a:rPr>
              <a:t>P. HCM</a:t>
            </a:r>
            <a:r>
              <a:rPr lang="vi-VN"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dirty="0" smtClean="0">
              <a:latin typeface="Times New Roman" pitchFamily="18" charset="0"/>
              <a:cs typeface="Times New Roman" pitchFamily="18" charset="0"/>
            </a:endParaRPr>
          </a:p>
          <a:p>
            <a:pPr marL="285750" indent="-285750" algn="just">
              <a:spcAft>
                <a:spcPts val="600"/>
              </a:spcAft>
              <a:buFontTx/>
              <a:buChar char="-"/>
            </a:pPr>
            <a:endParaRPr lang="en-US" dirty="0" smtClean="0">
              <a:latin typeface="Times New Roman" pitchFamily="18" charset="0"/>
              <a:cs typeface="Times New Roman" pitchFamily="18" charset="0"/>
            </a:endParaRPr>
          </a:p>
        </p:txBody>
      </p:sp>
      <p:sp>
        <p:nvSpPr>
          <p:cNvPr id="3" name="Rectangle 2"/>
          <p:cNvSpPr/>
          <p:nvPr/>
        </p:nvSpPr>
        <p:spPr>
          <a:xfrm>
            <a:off x="838200" y="304800"/>
            <a:ext cx="6477000" cy="584775"/>
          </a:xfrm>
          <a:prstGeom prst="rect">
            <a:avLst/>
          </a:prstGeom>
        </p:spPr>
        <p:txBody>
          <a:bodyPr wrap="square">
            <a:spAutoFit/>
          </a:bodyPr>
          <a:lstStyle/>
          <a:p>
            <a:pPr marL="285750" indent="-285750" algn="just">
              <a:spcAft>
                <a:spcPts val="600"/>
              </a:spcAft>
              <a:buFont typeface="Wingdings" pitchFamily="2" charset="2"/>
              <a:buChar char="v"/>
            </a:pPr>
            <a:r>
              <a:rPr lang="vi-VN" sz="3200" b="1" dirty="0">
                <a:solidFill>
                  <a:srgbClr val="FFC000"/>
                </a:solidFill>
                <a:latin typeface="Times New Roman" pitchFamily="18" charset="0"/>
                <a:cs typeface="Times New Roman" pitchFamily="18" charset="0"/>
              </a:rPr>
              <a:t>T</a:t>
            </a:r>
            <a:r>
              <a:rPr lang="en-US" sz="3200" b="1" dirty="0">
                <a:solidFill>
                  <a:srgbClr val="FFC000"/>
                </a:solidFill>
                <a:latin typeface="Times New Roman" pitchFamily="18" charset="0"/>
                <a:cs typeface="Times New Roman" pitchFamily="18" charset="0"/>
              </a:rPr>
              <a:t>RIỂN KHAI CÁC DỰ ÁN</a:t>
            </a:r>
            <a:r>
              <a:rPr lang="vi-VN" sz="3200" b="1" dirty="0">
                <a:solidFill>
                  <a:srgbClr val="FFC000"/>
                </a:solidFill>
                <a:latin typeface="Times New Roman" pitchFamily="18" charset="0"/>
                <a:cs typeface="Times New Roman" pitchFamily="18" charset="0"/>
              </a:rPr>
              <a:t> </a:t>
            </a:r>
            <a:endParaRPr lang="en-US" sz="32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11079567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KẾT LUẬN</a:t>
            </a:r>
            <a:endParaRPr lang="en-US" sz="1800" dirty="0">
              <a:latin typeface="Times New Roman" pitchFamily="18" charset="0"/>
              <a:cs typeface="Times New Roman" pitchFamily="18" charset="0"/>
            </a:endParaRPr>
          </a:p>
        </p:txBody>
      </p:sp>
      <p:sp>
        <p:nvSpPr>
          <p:cNvPr id="2" name="Rectangle 1"/>
          <p:cNvSpPr/>
          <p:nvPr/>
        </p:nvSpPr>
        <p:spPr>
          <a:xfrm>
            <a:off x="152400" y="868362"/>
            <a:ext cx="8763000" cy="5216813"/>
          </a:xfrm>
          <a:prstGeom prst="rect">
            <a:avLst/>
          </a:prstGeom>
        </p:spPr>
        <p:txBody>
          <a:bodyPr wrap="square">
            <a:spAutoFit/>
          </a:bodyPr>
          <a:lstStyle/>
          <a:p>
            <a:pPr algn="just">
              <a:spcAft>
                <a:spcPts val="600"/>
              </a:spcAft>
            </a:pPr>
            <a:r>
              <a:rPr lang="vi-VN" sz="2800" dirty="0">
                <a:latin typeface="Times New Roman" pitchFamily="18" charset="0"/>
                <a:cs typeface="Times New Roman" pitchFamily="18" charset="0"/>
              </a:rPr>
              <a:t>Nhiệm vụ </a:t>
            </a:r>
            <a:r>
              <a:rPr lang="vi-VN" sz="2800" dirty="0" smtClean="0">
                <a:latin typeface="Times New Roman" pitchFamily="18" charset="0"/>
                <a:cs typeface="Times New Roman" pitchFamily="18" charset="0"/>
              </a:rPr>
              <a:t>năm </a:t>
            </a:r>
            <a:r>
              <a:rPr lang="vi-VN" sz="2800" dirty="0">
                <a:latin typeface="Times New Roman" pitchFamily="18" charset="0"/>
                <a:cs typeface="Times New Roman" pitchFamily="18" charset="0"/>
              </a:rPr>
              <a:t>2015 và tầm nhìn đến 2020 </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T</a:t>
            </a:r>
            <a:r>
              <a:rPr lang="vi-VN" sz="2800" dirty="0" smtClean="0">
                <a:latin typeface="Times New Roman" pitchFamily="18" charset="0"/>
                <a:cs typeface="Times New Roman" pitchFamily="18" charset="0"/>
              </a:rPr>
              <a:t>ập </a:t>
            </a:r>
            <a:r>
              <a:rPr lang="vi-VN" sz="2800" dirty="0">
                <a:latin typeface="Times New Roman" pitchFamily="18" charset="0"/>
                <a:cs typeface="Times New Roman" pitchFamily="18" charset="0"/>
              </a:rPr>
              <a:t>trung </a:t>
            </a:r>
            <a:r>
              <a:rPr lang="vi-VN" sz="2800" dirty="0" smtClean="0">
                <a:latin typeface="Times New Roman" pitchFamily="18" charset="0"/>
                <a:cs typeface="Times New Roman" pitchFamily="18" charset="0"/>
              </a:rPr>
              <a:t>hoàn </a:t>
            </a:r>
            <a:r>
              <a:rPr lang="vi-VN" sz="2800" dirty="0">
                <a:latin typeface="Times New Roman" pitchFamily="18" charset="0"/>
                <a:cs typeface="Times New Roman" pitchFamily="18" charset="0"/>
              </a:rPr>
              <a:t>thiện </a:t>
            </a:r>
            <a:r>
              <a:rPr lang="en-US" sz="28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hương trình </a:t>
            </a:r>
            <a:r>
              <a:rPr lang="vi-VN" sz="2800" dirty="0">
                <a:latin typeface="Times New Roman" pitchFamily="18" charset="0"/>
                <a:cs typeface="Times New Roman" pitchFamily="18" charset="0"/>
              </a:rPr>
              <a:t>và tổ chức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N</a:t>
            </a:r>
            <a:r>
              <a:rPr lang="vi-VN" sz="2800" dirty="0" smtClean="0">
                <a:latin typeface="Times New Roman" pitchFamily="18" charset="0"/>
                <a:cs typeface="Times New Roman" pitchFamily="18" charset="0"/>
              </a:rPr>
              <a:t>âng </a:t>
            </a:r>
            <a:r>
              <a:rPr lang="vi-VN" sz="2800" dirty="0">
                <a:latin typeface="Times New Roman" pitchFamily="18" charset="0"/>
                <a:cs typeface="Times New Roman" pitchFamily="18" charset="0"/>
              </a:rPr>
              <a:t>cao chất lượng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theo </a:t>
            </a:r>
            <a:r>
              <a:rPr lang="en-US" sz="2800" dirty="0" smtClean="0">
                <a:latin typeface="Times New Roman" pitchFamily="18" charset="0"/>
                <a:cs typeface="Times New Roman" pitchFamily="18" charset="0"/>
              </a:rPr>
              <a:t>TC</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đổi mới </a:t>
            </a:r>
            <a:r>
              <a:rPr lang="en-US" sz="2800" dirty="0" smtClean="0">
                <a:latin typeface="Times New Roman" pitchFamily="18" charset="0"/>
                <a:cs typeface="Times New Roman" pitchFamily="18" charset="0"/>
              </a:rPr>
              <a:t>PP</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dạy học, thu hút đầu tư tài chính, hoàn thiện và phát triển </a:t>
            </a:r>
            <a:r>
              <a:rPr lang="en-US" sz="2800" dirty="0" smtClean="0">
                <a:latin typeface="Times New Roman" pitchFamily="18" charset="0"/>
                <a:cs typeface="Times New Roman" pitchFamily="18" charset="0"/>
              </a:rPr>
              <a:t>CSVC</a:t>
            </a:r>
          </a:p>
          <a:p>
            <a:pPr marL="285750" indent="-285750" algn="just">
              <a:spcAft>
                <a:spcPts val="600"/>
              </a:spcAft>
              <a:buFontTx/>
              <a:buChar char="-"/>
            </a:pPr>
            <a:r>
              <a:rPr lang="en-US" sz="2800" dirty="0" smtClean="0">
                <a:latin typeface="Times New Roman" pitchFamily="18" charset="0"/>
                <a:cs typeface="Times New Roman" pitchFamily="18" charset="0"/>
              </a:rPr>
              <a:t>M</a:t>
            </a:r>
            <a:r>
              <a:rPr lang="vi-VN" sz="2800" dirty="0" smtClean="0">
                <a:latin typeface="Times New Roman" pitchFamily="18" charset="0"/>
                <a:cs typeface="Times New Roman" pitchFamily="18" charset="0"/>
              </a:rPr>
              <a:t>ở </a:t>
            </a:r>
            <a:r>
              <a:rPr lang="vi-VN" sz="2800" dirty="0">
                <a:latin typeface="Times New Roman" pitchFamily="18" charset="0"/>
                <a:cs typeface="Times New Roman" pitchFamily="18" charset="0"/>
              </a:rPr>
              <a:t>rộng </a:t>
            </a:r>
            <a:r>
              <a:rPr lang="en-US" sz="2800" dirty="0" smtClean="0">
                <a:latin typeface="Times New Roman" pitchFamily="18" charset="0"/>
                <a:cs typeface="Times New Roman" pitchFamily="18" charset="0"/>
              </a:rPr>
              <a:t>HT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quốc tế, hoàn thiện bộ máy tổ chức của Nhà trường phù hợp với nhu cầu giai đoạn phát triển </a:t>
            </a:r>
            <a:r>
              <a:rPr lang="vi-VN" sz="2800" dirty="0" smtClean="0">
                <a:latin typeface="Times New Roman" pitchFamily="18" charset="0"/>
                <a:cs typeface="Times New Roman" pitchFamily="18" charset="0"/>
              </a:rPr>
              <a:t>mới.</a:t>
            </a:r>
            <a:r>
              <a:rPr lang="en-US" sz="2800" dirty="0" smtClean="0">
                <a:latin typeface="Times New Roman" pitchFamily="18" charset="0"/>
                <a:cs typeface="Times New Roman" pitchFamily="18" charset="0"/>
              </a:rPr>
              <a:t> </a:t>
            </a:r>
          </a:p>
          <a:p>
            <a:pPr marL="285750" indent="-285750" algn="just">
              <a:spcAft>
                <a:spcPts val="600"/>
              </a:spcAft>
              <a:buFontTx/>
              <a:buChar char="-"/>
            </a:pP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iều </a:t>
            </a:r>
            <a:r>
              <a:rPr lang="vi-VN" sz="2800" dirty="0">
                <a:latin typeface="Times New Roman" pitchFamily="18" charset="0"/>
                <a:cs typeface="Times New Roman" pitchFamily="18" charset="0"/>
              </a:rPr>
              <a:t>chỉnh </a:t>
            </a:r>
            <a:r>
              <a:rPr lang="vi-VN" sz="2800" dirty="0" smtClean="0">
                <a:latin typeface="Times New Roman" pitchFamily="18" charset="0"/>
                <a:cs typeface="Times New Roman" pitchFamily="18" charset="0"/>
              </a:rPr>
              <a:t>hoạt động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đảm </a:t>
            </a:r>
            <a:r>
              <a:rPr lang="vi-VN" sz="2800" dirty="0">
                <a:latin typeface="Times New Roman" pitchFamily="18" charset="0"/>
                <a:cs typeface="Times New Roman" pitchFamily="18" charset="0"/>
              </a:rPr>
              <a:t>bảo chất lượng phục vụ người học, chất lượng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theo </a:t>
            </a:r>
            <a:r>
              <a:rPr lang="en-US" sz="2800" dirty="0" err="1" smtClean="0">
                <a:latin typeface="Times New Roman" pitchFamily="18" charset="0"/>
                <a:cs typeface="Times New Roman" pitchFamily="18" charset="0"/>
              </a:rPr>
              <a:t>chuẩn</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trường </a:t>
            </a:r>
            <a:r>
              <a:rPr lang="vi-VN" sz="2800" dirty="0" smtClean="0">
                <a:latin typeface="Times New Roman" pitchFamily="18" charset="0"/>
                <a:cs typeface="Times New Roman" pitchFamily="18" charset="0"/>
              </a:rPr>
              <a:t>C</a:t>
            </a: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tiên tiến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ồng </a:t>
            </a:r>
            <a:r>
              <a:rPr lang="vi-VN" sz="2800" dirty="0">
                <a:latin typeface="Times New Roman" pitchFamily="18" charset="0"/>
                <a:cs typeface="Times New Roman" pitchFamily="18" charset="0"/>
              </a:rPr>
              <a:t>lòng, nhất trí </a:t>
            </a:r>
            <a:r>
              <a:rPr lang="vi-VN" sz="2800" dirty="0" smtClean="0">
                <a:latin typeface="Times New Roman" pitchFamily="18" charset="0"/>
                <a:cs typeface="Times New Roman" pitchFamily="18" charset="0"/>
              </a:rPr>
              <a:t>cùng </a:t>
            </a:r>
            <a:r>
              <a:rPr lang="vi-VN" sz="2800" dirty="0">
                <a:latin typeface="Times New Roman" pitchFamily="18" charset="0"/>
                <a:cs typeface="Times New Roman" pitchFamily="18" charset="0"/>
              </a:rPr>
              <a:t>nhau nỗ lực phấn đấu, vượt qua những khó khăn để hoàn thành tốt các mục tiêu mà trường đã đề </a:t>
            </a:r>
            <a:r>
              <a:rPr lang="vi-VN" sz="2800" dirty="0" smtClean="0">
                <a:latin typeface="Times New Roman" pitchFamily="18" charset="0"/>
                <a:cs typeface="Times New Roman" pitchFamily="18" charset="0"/>
              </a:rPr>
              <a:t>ra.</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6298173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WordArt 7"/>
          <p:cNvSpPr>
            <a:spLocks noChangeArrowheads="1" noChangeShapeType="1" noTextEdit="1"/>
          </p:cNvSpPr>
          <p:nvPr/>
        </p:nvSpPr>
        <p:spPr bwMode="gray">
          <a:xfrm>
            <a:off x="152400" y="762000"/>
            <a:ext cx="8915400" cy="4724400"/>
          </a:xfrm>
          <a:prstGeom prst="rect">
            <a:avLst/>
          </a:prstGeom>
        </p:spPr>
        <p:txBody>
          <a:bodyPr wrap="none" fromWordArt="1">
            <a:prstTxWarp prst="textDeflate">
              <a:avLst>
                <a:gd name="adj" fmla="val 26227"/>
              </a:avLst>
            </a:prstTxWarp>
          </a:bodyPr>
          <a:lstStyle/>
          <a:p>
            <a:pPr algn="ctr"/>
            <a:r>
              <a:rPr lang="en-US" sz="5400" b="1" kern="10" dirty="0" smtClean="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rPr>
              <a:t>TRÂN TRỌNG CẢM ƠN </a:t>
            </a:r>
            <a:endParaRPr lang="en-US" sz="5400" b="1" kern="10" dirty="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endParaRPr>
          </a:p>
        </p:txBody>
      </p:sp>
      <p:sp>
        <p:nvSpPr>
          <p:cNvPr id="6" name="Rectangle 5"/>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db2004174d">
  <a:themeElements>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fontScheme name="sample_d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_dark 1">
        <a:dk1>
          <a:srgbClr val="969696"/>
        </a:dk1>
        <a:lt1>
          <a:srgbClr val="FFFFFF"/>
        </a:lt1>
        <a:dk2>
          <a:srgbClr val="005E5C"/>
        </a:dk2>
        <a:lt2>
          <a:srgbClr val="DAEEA2"/>
        </a:lt2>
        <a:accent1>
          <a:srgbClr val="238FD9"/>
        </a:accent1>
        <a:accent2>
          <a:srgbClr val="43A98E"/>
        </a:accent2>
        <a:accent3>
          <a:srgbClr val="AAB6B5"/>
        </a:accent3>
        <a:accent4>
          <a:srgbClr val="DADADA"/>
        </a:accent4>
        <a:accent5>
          <a:srgbClr val="ACC6E9"/>
        </a:accent5>
        <a:accent6>
          <a:srgbClr val="3C9980"/>
        </a:accent6>
        <a:hlink>
          <a:srgbClr val="D8A642"/>
        </a:hlink>
        <a:folHlink>
          <a:srgbClr val="B3703D"/>
        </a:folHlink>
      </a:clrScheme>
      <a:clrMap bg1="dk2" tx1="lt1" bg2="dk1" tx2="lt2" accent1="accent1" accent2="accent2" accent3="accent3" accent4="accent4" accent5="accent5" accent6="accent6" hlink="hlink" folHlink="folHlink"/>
    </a:extraClrScheme>
    <a:extraClrScheme>
      <a:clrScheme name="sample_dark 2">
        <a:dk1>
          <a:srgbClr val="969696"/>
        </a:dk1>
        <a:lt1>
          <a:srgbClr val="FFFFFF"/>
        </a:lt1>
        <a:dk2>
          <a:srgbClr val="551D2A"/>
        </a:dk2>
        <a:lt2>
          <a:srgbClr val="EEE5A2"/>
        </a:lt2>
        <a:accent1>
          <a:srgbClr val="557FE7"/>
        </a:accent1>
        <a:accent2>
          <a:srgbClr val="EB6363"/>
        </a:accent2>
        <a:accent3>
          <a:srgbClr val="B4ABAC"/>
        </a:accent3>
        <a:accent4>
          <a:srgbClr val="DADADA"/>
        </a:accent4>
        <a:accent5>
          <a:srgbClr val="B4C0F1"/>
        </a:accent5>
        <a:accent6>
          <a:srgbClr val="D55959"/>
        </a:accent6>
        <a:hlink>
          <a:srgbClr val="9351C9"/>
        </a:hlink>
        <a:folHlink>
          <a:srgbClr val="3EB2AC"/>
        </a:folHlink>
      </a:clrScheme>
      <a:clrMap bg1="dk2" tx1="lt1" bg2="dk1" tx2="lt2" accent1="accent1" accent2="accent2" accent3="accent3" accent4="accent4" accent5="accent5" accent6="accent6" hlink="hlink" folHlink="folHlink"/>
    </a:extraClrScheme>
    <a:extraClrScheme>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cdb2004174d</Template>
  <TotalTime>1050</TotalTime>
  <Words>3352</Words>
  <Application>Microsoft Office PowerPoint</Application>
  <PresentationFormat>On-screen Show (4:3)</PresentationFormat>
  <Paragraphs>244</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cdb2004174d</vt:lpstr>
      <vt:lpstr> CHIẾN LƯỢC NÂNG CAO CHẤT LƯỢNG ĐÀO TẠO CỦA TRƯỜNG CAO ĐẲNG KỸ THUẬT LÝ TỰ TRỌNG THÀNH PHỐ HỒ CHÍ MINH THEO ĐỊNH HƯỚNG ĐỔI MỚI CĂN BẢN, TOÀN DIỆN GIÁO DỤC VÀ ĐÀO TẠO ĐẾN NĂM 2020</vt:lpstr>
      <vt:lpstr>NỘI DUNG</vt:lpstr>
      <vt:lpstr>ĐẶT VẤN ĐỀ</vt:lpstr>
      <vt:lpstr>PHÂN TÍCH BỐI CẢNH</vt:lpstr>
      <vt:lpstr>PHÂN TÍCH BỐI CẢNH</vt:lpstr>
      <vt:lpstr>THỰC TRẠNG CỦA TRƯỜNG</vt:lpstr>
      <vt:lpstr>TUYỂN SINH VÀ QUY MÔ ĐÀO TẠO</vt:lpstr>
      <vt:lpstr>THỰC TRẠNG TUYỂN SINH VÀ QUY MÔ ĐÀO TẠO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Version 5.1 build 2600</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Chiến lược nâng cao chất lượng đào tạo của Trường Cao đẳng Kỹ thuật Lý Tự Trọng thành phố Hồ Chí Minh theo định hướng đổi mới căn bản,  toàn diện giáo dục và đào tạo đến năm 2020</dc:title>
  <dc:creator>Microsoft Windows</dc:creator>
  <cp:lastModifiedBy>User</cp:lastModifiedBy>
  <cp:revision>126</cp:revision>
  <dcterms:created xsi:type="dcterms:W3CDTF">2015-05-15T07:50:54Z</dcterms:created>
  <dcterms:modified xsi:type="dcterms:W3CDTF">2015-06-09T11:01:56Z</dcterms:modified>
</cp:coreProperties>
</file>